
<file path=[Content_Types].xml><?xml version="1.0" encoding="utf-8"?>
<Types xmlns="http://schemas.openxmlformats.org/package/2006/content-types">
  <Default Extension="jpeg" ContentType="image/jpeg"/>
  <Default Extension="JPG" ContentType="image/.jpg"/>
  <Default Extension="xlsx" ContentType="application/vnd.openxmlformats-officedocument.spreadsheetml.sheet"/>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colors4.xml" ContentType="application/vnd.ms-office.chartcolorstyle+xml"/>
  <Override PartName="/ppt/charts/colors5.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harts/style4.xml" ContentType="application/vnd.ms-office.chartstyle+xml"/>
  <Override PartName="/ppt/charts/style5.xml" ContentType="application/vnd.ms-office.chartstyl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p:sldMasterIdLst>
    <p:sldMasterId id="2147483648" r:id="rId1"/>
  </p:sldMasterIdLst>
  <p:notesMasterIdLst>
    <p:notesMasterId r:id="rId4"/>
  </p:notesMasterIdLst>
  <p:handoutMasterIdLst>
    <p:handoutMasterId r:id="rId20"/>
  </p:handoutMasterIdLst>
  <p:sldIdLst>
    <p:sldId id="664" r:id="rId3"/>
    <p:sldId id="665" r:id="rId5"/>
    <p:sldId id="673" r:id="rId6"/>
    <p:sldId id="943" r:id="rId7"/>
    <p:sldId id="444" r:id="rId8"/>
    <p:sldId id="945" r:id="rId9"/>
    <p:sldId id="947" r:id="rId10"/>
    <p:sldId id="949" r:id="rId11"/>
    <p:sldId id="951" r:id="rId12"/>
    <p:sldId id="953" r:id="rId13"/>
    <p:sldId id="954" r:id="rId14"/>
    <p:sldId id="955" r:id="rId15"/>
    <p:sldId id="956" r:id="rId16"/>
    <p:sldId id="957" r:id="rId17"/>
    <p:sldId id="941" r:id="rId18"/>
    <p:sldId id="958" r:id="rId19"/>
  </p:sldIdLst>
  <p:sldSz cx="6858000" cy="9906000" type="A4"/>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48" userDrawn="1">
          <p15:clr>
            <a:srgbClr val="A4A3A4"/>
          </p15:clr>
        </p15:guide>
        <p15:guide id="2" pos="2106" userDrawn="1">
          <p15:clr>
            <a:srgbClr val="A4A3A4"/>
          </p15:clr>
        </p15:guide>
        <p15:guide id="3" orient="horz" pos="5751" userDrawn="1">
          <p15:clr>
            <a:srgbClr val="A4A3A4"/>
          </p15:clr>
        </p15:guide>
        <p15:guide id="4" pos="370" userDrawn="1">
          <p15:clr>
            <a:srgbClr val="A4A3A4"/>
          </p15:clr>
        </p15:guide>
        <p15:guide id="5" pos="3956" userDrawn="1">
          <p15:clr>
            <a:srgbClr val="A4A3A4"/>
          </p15:clr>
        </p15:guide>
        <p15:guide id="6" orient="horz" pos="2213" userDrawn="1">
          <p15:clr>
            <a:srgbClr val="A4A3A4"/>
          </p15:clr>
        </p15:guide>
        <p15:guide id="7" pos="2179" userDrawn="1">
          <p15:clr>
            <a:srgbClr val="A4A3A4"/>
          </p15:clr>
        </p15:guide>
        <p15:guide id="8" orient="horz" pos="721" userDrawn="1">
          <p15:clr>
            <a:srgbClr val="A4A3A4"/>
          </p15:clr>
        </p15:guide>
        <p15:guide id="9" orient="horz" pos="1108" userDrawn="1">
          <p15:clr>
            <a:srgbClr val="A4A3A4"/>
          </p15:clr>
        </p15:guide>
        <p15:guide id="10" orient="horz" pos="3687" userDrawn="1">
          <p15:clr>
            <a:srgbClr val="A4A3A4"/>
          </p15:clr>
        </p15:guide>
        <p15:guide id="11" orient="horz" pos="33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王 yanbo" initials="王" lastIdx="1" clrIdx="0"/>
  <p:cmAuthor id="2" name="1939543648@qq.com" initials="1"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8A775"/>
    <a:srgbClr val="E0A4AB"/>
    <a:srgbClr val="FEE7A9"/>
    <a:srgbClr val="99DEB5"/>
    <a:srgbClr val="5FBAC5"/>
    <a:srgbClr val="C7A7C3"/>
    <a:srgbClr val="9ACCE2"/>
    <a:srgbClr val="D3EF9F"/>
    <a:srgbClr val="E5F6C7"/>
    <a:srgbClr val="F7FD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03" autoAdjust="0"/>
    <p:restoredTop sz="94988" autoAdjust="0"/>
  </p:normalViewPr>
  <p:slideViewPr>
    <p:cSldViewPr snapToGrid="0" showGuides="1">
      <p:cViewPr varScale="1">
        <p:scale>
          <a:sx n="72" d="100"/>
          <a:sy n="72" d="100"/>
        </p:scale>
        <p:origin x="3174" y="84"/>
      </p:cViewPr>
      <p:guideLst>
        <p:guide orient="horz" pos="1948"/>
        <p:guide pos="2106"/>
        <p:guide orient="horz" pos="5751"/>
        <p:guide pos="370"/>
        <p:guide pos="3956"/>
        <p:guide orient="horz" pos="2213"/>
        <p:guide pos="2179"/>
        <p:guide orient="horz" pos="721"/>
        <p:guide orient="horz" pos="1108"/>
        <p:guide orient="horz" pos="3687"/>
        <p:guide orient="horz" pos="338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gs" Target="tags/tag35.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Workbook1.xlsx"/></Relationships>
</file>

<file path=ppt/charts/_rels/chart2.xml.rels><?xml version="1.0" encoding="UTF-8" standalone="yes"?>
<Relationships xmlns="http://schemas.openxmlformats.org/package/2006/relationships"><Relationship Id="rId4" Type="http://schemas.microsoft.com/office/2011/relationships/chartColorStyle" Target="colors2.xml"/><Relationship Id="rId3" Type="http://schemas.microsoft.com/office/2011/relationships/chartStyle" Target="style2.xml"/><Relationship Id="rId2" Type="http://schemas.openxmlformats.org/officeDocument/2006/relationships/themeOverride" Target="../theme/themeOverride1.xml"/><Relationship Id="rId1" Type="http://schemas.openxmlformats.org/officeDocument/2006/relationships/package" Target="../embeddings/Workbook2.xlsx"/></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Workbook3.xlsx"/></Relationships>
</file>

<file path=ppt/charts/_rels/chart4.xml.rels><?xml version="1.0" encoding="UTF-8" standalone="yes"?>
<Relationships xmlns="http://schemas.openxmlformats.org/package/2006/relationships"><Relationship Id="rId4" Type="http://schemas.microsoft.com/office/2011/relationships/chartColorStyle" Target="colors4.xml"/><Relationship Id="rId3" Type="http://schemas.microsoft.com/office/2011/relationships/chartStyle" Target="style4.xml"/><Relationship Id="rId2" Type="http://schemas.openxmlformats.org/officeDocument/2006/relationships/themeOverride" Target="../theme/themeOverride2.xml"/><Relationship Id="rId1" Type="http://schemas.openxmlformats.org/officeDocument/2006/relationships/package" Target="../embeddings/Workbook4.xlsx"/></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package" Target="../embeddings/Workbook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filled"/>
        <c:varyColors val="0"/>
        <c:ser>
          <c:idx val="0"/>
          <c:order val="0"/>
          <c:tx>
            <c:strRef>
              <c:f>Sheet1!$B$1</c:f>
              <c:strCache>
                <c:ptCount val="1"/>
                <c:pt idx="0">
                  <c:v>分值</c:v>
                </c:pt>
              </c:strCache>
            </c:strRef>
          </c:tx>
          <c:spPr>
            <a:gradFill flip="none" rotWithShape="1">
              <a:gsLst>
                <a:gs pos="42000">
                  <a:srgbClr val="52BF97">
                    <a:alpha val="50000"/>
                  </a:srgbClr>
                </a:gs>
                <a:gs pos="99000">
                  <a:srgbClr val="E8A775">
                    <a:alpha val="50000"/>
                  </a:srgbClr>
                </a:gs>
              </a:gsLst>
              <a:lin ang="7200000" scaled="0"/>
              <a:tileRect/>
            </a:gradFill>
            <a:ln>
              <a:noFill/>
            </a:ln>
            <a:effectLst/>
          </c:spPr>
          <c:marker>
            <c:symbol val="none"/>
          </c:marker>
          <c:dLbls>
            <c:delete val="1"/>
          </c:dLbls>
          <c:cat>
            <c:strRef>
              <c:f>Sheet1!$A$2:$A$10</c:f>
              <c:strCache>
                <c:ptCount val="9"/>
                <c:pt idx="0">
                  <c:v>景观环境</c:v>
                </c:pt>
                <c:pt idx="1">
                  <c:v>公众服务</c:v>
                </c:pt>
                <c:pt idx="2">
                  <c:v>养护维护</c:v>
                </c:pt>
                <c:pt idx="3">
                  <c:v>安全韧性</c:v>
                </c:pt>
                <c:pt idx="4">
                  <c:v>运行管理</c:v>
                </c:pt>
                <c:pt idx="5">
                  <c:v>开放共享</c:v>
                </c:pt>
                <c:pt idx="6">
                  <c:v>活力场景</c:v>
                </c:pt>
                <c:pt idx="7">
                  <c:v>自然友好</c:v>
                </c:pt>
                <c:pt idx="8">
                  <c:v>科技赋能</c:v>
                </c:pt>
              </c:strCache>
            </c:strRef>
          </c:cat>
          <c:val>
            <c:numRef>
              <c:f>Sheet1!$B$2:$B$10</c:f>
              <c:numCache>
                <c:formatCode>General</c:formatCode>
                <c:ptCount val="9"/>
                <c:pt idx="0">
                  <c:v>14</c:v>
                </c:pt>
                <c:pt idx="1">
                  <c:v>19</c:v>
                </c:pt>
                <c:pt idx="2">
                  <c:v>20</c:v>
                </c:pt>
                <c:pt idx="3">
                  <c:v>14</c:v>
                </c:pt>
                <c:pt idx="4">
                  <c:v>10</c:v>
                </c:pt>
                <c:pt idx="5">
                  <c:v>5</c:v>
                </c:pt>
                <c:pt idx="6">
                  <c:v>6</c:v>
                </c:pt>
                <c:pt idx="7">
                  <c:v>4</c:v>
                </c:pt>
                <c:pt idx="8">
                  <c:v>3</c:v>
                </c:pt>
              </c:numCache>
            </c:numRef>
          </c:val>
        </c:ser>
        <c:dLbls>
          <c:showLegendKey val="0"/>
          <c:showVal val="0"/>
          <c:showCatName val="0"/>
          <c:showSerName val="0"/>
          <c:showPercent val="0"/>
          <c:showBubbleSize val="0"/>
        </c:dLbls>
        <c:axId val="393562640"/>
        <c:axId val="393566512"/>
      </c:radarChart>
      <c:catAx>
        <c:axId val="3935626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800" b="1" i="0" u="none" strike="noStrike" kern="1200" baseline="0">
                <a:solidFill>
                  <a:schemeClr val="tx1">
                    <a:lumMod val="65000"/>
                    <a:lumOff val="35000"/>
                  </a:schemeClr>
                </a:solidFill>
                <a:latin typeface="+mj-ea"/>
                <a:ea typeface="+mj-ea"/>
                <a:cs typeface="+mn-cs"/>
              </a:defRPr>
            </a:pPr>
          </a:p>
        </c:txPr>
        <c:crossAx val="393566512"/>
        <c:crosses val="autoZero"/>
        <c:auto val="1"/>
        <c:lblAlgn val="ctr"/>
        <c:lblOffset val="100"/>
        <c:noMultiLvlLbl val="0"/>
      </c:catAx>
      <c:valAx>
        <c:axId val="393566512"/>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txPr>
          <a:bodyPr rot="-60000000" spcFirstLastPara="0" vertOverflow="ellipsis" vert="horz" wrap="square" anchor="ctr" anchorCtr="1"/>
          <a:lstStyle/>
          <a:p>
            <a:pPr>
              <a:defRPr lang="zh-CN" sz="1195" b="0" i="0" u="none" strike="noStrike" kern="1200" baseline="0">
                <a:solidFill>
                  <a:schemeClr val="tx1">
                    <a:lumMod val="65000"/>
                    <a:lumOff val="35000"/>
                  </a:schemeClr>
                </a:solidFill>
                <a:latin typeface="+mn-lt"/>
                <a:ea typeface="+mn-ea"/>
                <a:cs typeface="+mn-cs"/>
              </a:defRPr>
            </a:pPr>
          </a:p>
        </c:txPr>
        <c:crossAx val="393562640"/>
        <c:crosses val="autoZero"/>
        <c:crossBetween val="between"/>
      </c:valAx>
      <c:spPr>
        <a:noFill/>
        <a:ln>
          <a:noFill/>
        </a:ln>
        <a:effectLst/>
      </c:spPr>
    </c:plotArea>
    <c:plotVisOnly val="1"/>
    <c:dispBlanksAs val="gap"/>
    <c:showDLblsOverMax val="0"/>
    <c:extLst>
      <c:ext uri="{0b15fc19-7d7d-44ad-8c2d-2c3a37ce22c3}">
        <chartProps xmlns="https://web.wps.cn/et/2018/main" chartId="{d2d20f95-b278-4de1-a199-f6eb6ad05c02}"/>
      </c:ext>
    </c:extLst>
  </c:chart>
  <c:spPr>
    <a:noFill/>
    <a:ln>
      <a:noFill/>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0247608284756972"/>
          <c:y val="0"/>
          <c:w val="0.950478343048606"/>
          <c:h val="0.959905984268624"/>
        </c:manualLayout>
      </c:layout>
      <c:barChart>
        <c:barDir val="col"/>
        <c:grouping val="clustered"/>
        <c:varyColors val="0"/>
        <c:ser>
          <c:idx val="0"/>
          <c:order val="0"/>
          <c:tx>
            <c:strRef>
              <c:f>Sheet1!$B$1</c:f>
              <c:strCache>
                <c:ptCount val="1"/>
                <c:pt idx="0">
                  <c:v>分值</c:v>
                </c:pt>
              </c:strCache>
            </c:strRef>
          </c:tx>
          <c:spPr>
            <a:solidFill>
              <a:srgbClr val="C8E7A7"/>
            </a:solidFill>
            <a:ln>
              <a:noFill/>
            </a:ln>
            <a:effectLst/>
          </c:spPr>
          <c:invertIfNegative val="0"/>
          <c:dPt>
            <c:idx val="0"/>
            <c:invertIfNegative val="0"/>
            <c:bubble3D val="0"/>
            <c:spPr>
              <a:solidFill>
                <a:srgbClr val="5FB9C5"/>
              </a:solidFill>
              <a:ln>
                <a:noFill/>
              </a:ln>
              <a:effectLst/>
            </c:spPr>
          </c:dPt>
          <c:dPt>
            <c:idx val="1"/>
            <c:invertIfNegative val="0"/>
            <c:bubble3D val="0"/>
            <c:spPr>
              <a:solidFill>
                <a:srgbClr val="5FB9C5"/>
              </a:solidFill>
              <a:ln>
                <a:noFill/>
              </a:ln>
              <a:effectLst/>
            </c:spPr>
          </c:dPt>
          <c:dPt>
            <c:idx val="2"/>
            <c:invertIfNegative val="0"/>
            <c:bubble3D val="0"/>
            <c:spPr>
              <a:solidFill>
                <a:srgbClr val="5FB9C5"/>
              </a:solidFill>
              <a:ln>
                <a:noFill/>
              </a:ln>
              <a:effectLst/>
            </c:spPr>
          </c:dPt>
          <c:dPt>
            <c:idx val="3"/>
            <c:invertIfNegative val="0"/>
            <c:bubble3D val="0"/>
            <c:spPr>
              <a:solidFill>
                <a:srgbClr val="5FB9C5"/>
              </a:solidFill>
              <a:ln>
                <a:noFill/>
              </a:ln>
              <a:effectLst/>
            </c:spPr>
          </c:dPt>
          <c:dPt>
            <c:idx val="4"/>
            <c:invertIfNegative val="0"/>
            <c:bubble3D val="0"/>
            <c:spPr>
              <a:solidFill>
                <a:srgbClr val="5FB9C5"/>
              </a:solidFill>
              <a:ln>
                <a:noFill/>
              </a:ln>
              <a:effectLst/>
            </c:spPr>
          </c:dPt>
          <c:dPt>
            <c:idx val="5"/>
            <c:invertIfNegative val="0"/>
            <c:bubble3D val="0"/>
            <c:spPr>
              <a:solidFill>
                <a:srgbClr val="5FB9C5"/>
              </a:solidFill>
              <a:ln>
                <a:noFill/>
              </a:ln>
              <a:effectLst/>
            </c:spPr>
          </c:dPt>
          <c:dPt>
            <c:idx val="6"/>
            <c:invertIfNegative val="0"/>
            <c:bubble3D val="0"/>
            <c:spPr>
              <a:solidFill>
                <a:srgbClr val="5FBAC5"/>
              </a:solidFill>
              <a:ln>
                <a:noFill/>
              </a:ln>
              <a:effectLst/>
            </c:spPr>
          </c:dPt>
          <c:dPt>
            <c:idx val="7"/>
            <c:invertIfNegative val="0"/>
            <c:bubble3D val="0"/>
            <c:spPr>
              <a:solidFill>
                <a:srgbClr val="99DEB4"/>
              </a:solidFill>
              <a:ln>
                <a:noFill/>
              </a:ln>
              <a:effectLst/>
            </c:spPr>
          </c:dPt>
          <c:dPt>
            <c:idx val="8"/>
            <c:invertIfNegative val="0"/>
            <c:bubble3D val="0"/>
            <c:spPr>
              <a:solidFill>
                <a:srgbClr val="99DEB4"/>
              </a:solidFill>
              <a:ln>
                <a:noFill/>
              </a:ln>
              <a:effectLst/>
            </c:spPr>
          </c:dPt>
          <c:dPt>
            <c:idx val="9"/>
            <c:invertIfNegative val="0"/>
            <c:bubble3D val="0"/>
            <c:spPr>
              <a:solidFill>
                <a:srgbClr val="99DEB4"/>
              </a:solidFill>
              <a:ln>
                <a:noFill/>
              </a:ln>
              <a:effectLst/>
            </c:spPr>
          </c:dPt>
          <c:dPt>
            <c:idx val="10"/>
            <c:invertIfNegative val="0"/>
            <c:bubble3D val="0"/>
            <c:spPr>
              <a:solidFill>
                <a:srgbClr val="99DEB4"/>
              </a:solidFill>
              <a:ln>
                <a:noFill/>
              </a:ln>
              <a:effectLst/>
            </c:spPr>
          </c:dPt>
          <c:dPt>
            <c:idx val="11"/>
            <c:invertIfNegative val="0"/>
            <c:bubble3D val="0"/>
            <c:spPr>
              <a:solidFill>
                <a:srgbClr val="99DEB4"/>
              </a:solidFill>
              <a:ln>
                <a:noFill/>
              </a:ln>
              <a:effectLst/>
            </c:spPr>
          </c:dPt>
          <c:dPt>
            <c:idx val="12"/>
            <c:invertIfNegative val="0"/>
            <c:bubble3D val="0"/>
            <c:spPr>
              <a:solidFill>
                <a:srgbClr val="99DEB5"/>
              </a:solidFill>
              <a:ln>
                <a:noFill/>
              </a:ln>
              <a:effectLst/>
            </c:spPr>
          </c:dPt>
          <c:dPt>
            <c:idx val="13"/>
            <c:invertIfNegative val="0"/>
            <c:bubble3D val="0"/>
            <c:spPr>
              <a:solidFill>
                <a:srgbClr val="99DEB5"/>
              </a:solidFill>
              <a:ln>
                <a:noFill/>
              </a:ln>
              <a:effectLst/>
            </c:spPr>
          </c:dPt>
          <c:dPt>
            <c:idx val="14"/>
            <c:invertIfNegative val="0"/>
            <c:bubble3D val="0"/>
            <c:spPr>
              <a:solidFill>
                <a:srgbClr val="99DEB5"/>
              </a:solidFill>
              <a:ln>
                <a:noFill/>
              </a:ln>
              <a:effectLst/>
            </c:spPr>
          </c:dPt>
          <c:dPt>
            <c:idx val="15"/>
            <c:invertIfNegative val="0"/>
            <c:bubble3D val="0"/>
            <c:spPr>
              <a:solidFill>
                <a:srgbClr val="99DEB5"/>
              </a:solidFill>
              <a:ln>
                <a:noFill/>
              </a:ln>
              <a:effectLst/>
            </c:spPr>
          </c:dPt>
          <c:dPt>
            <c:idx val="16"/>
            <c:invertIfNegative val="0"/>
            <c:bubble3D val="0"/>
            <c:spPr>
              <a:solidFill>
                <a:srgbClr val="99DEB5"/>
              </a:solidFill>
              <a:ln>
                <a:noFill/>
              </a:ln>
              <a:effectLst/>
            </c:spPr>
          </c:dPt>
          <c:dPt>
            <c:idx val="17"/>
            <c:invertIfNegative val="0"/>
            <c:bubble3D val="0"/>
            <c:spPr>
              <a:solidFill>
                <a:srgbClr val="FDE7A8"/>
              </a:solidFill>
              <a:ln>
                <a:noFill/>
              </a:ln>
              <a:effectLst/>
            </c:spPr>
          </c:dPt>
          <c:dPt>
            <c:idx val="18"/>
            <c:invertIfNegative val="0"/>
            <c:bubble3D val="0"/>
            <c:spPr>
              <a:solidFill>
                <a:srgbClr val="FDE7A8"/>
              </a:solidFill>
              <a:ln>
                <a:noFill/>
              </a:ln>
              <a:effectLst/>
            </c:spPr>
          </c:dPt>
          <c:dPt>
            <c:idx val="19"/>
            <c:invertIfNegative val="0"/>
            <c:bubble3D val="0"/>
            <c:spPr>
              <a:solidFill>
                <a:srgbClr val="FEE7A9"/>
              </a:solidFill>
              <a:ln>
                <a:noFill/>
              </a:ln>
              <a:effectLst/>
            </c:spPr>
          </c:dPt>
          <c:dPt>
            <c:idx val="20"/>
            <c:invertIfNegative val="0"/>
            <c:bubble3D val="0"/>
            <c:spPr>
              <a:solidFill>
                <a:srgbClr val="FEE7A9"/>
              </a:solidFill>
              <a:ln>
                <a:noFill/>
              </a:ln>
              <a:effectLst/>
            </c:spPr>
          </c:dPt>
          <c:dPt>
            <c:idx val="21"/>
            <c:invertIfNegative val="0"/>
            <c:bubble3D val="0"/>
            <c:spPr>
              <a:solidFill>
                <a:srgbClr val="FEE7A9"/>
              </a:solidFill>
              <a:ln>
                <a:noFill/>
              </a:ln>
              <a:effectLst/>
            </c:spPr>
          </c:dPt>
          <c:dPt>
            <c:idx val="22"/>
            <c:invertIfNegative val="0"/>
            <c:bubble3D val="0"/>
            <c:spPr>
              <a:solidFill>
                <a:srgbClr val="FEE7A9"/>
              </a:solidFill>
              <a:ln>
                <a:noFill/>
              </a:ln>
              <a:effectLst/>
            </c:spPr>
          </c:dPt>
          <c:dPt>
            <c:idx val="23"/>
            <c:invertIfNegative val="0"/>
            <c:bubble3D val="0"/>
            <c:spPr>
              <a:solidFill>
                <a:srgbClr val="FEE7A9"/>
              </a:solidFill>
              <a:ln>
                <a:noFill/>
              </a:ln>
              <a:effectLst/>
            </c:spPr>
          </c:dPt>
          <c:dPt>
            <c:idx val="24"/>
            <c:invertIfNegative val="0"/>
            <c:bubble3D val="0"/>
            <c:spPr>
              <a:solidFill>
                <a:srgbClr val="FEE7A9"/>
              </a:solidFill>
              <a:ln>
                <a:noFill/>
              </a:ln>
              <a:effectLst/>
            </c:spPr>
          </c:dPt>
          <c:dPt>
            <c:idx val="25"/>
            <c:invertIfNegative val="0"/>
            <c:bubble3D val="0"/>
            <c:spPr>
              <a:solidFill>
                <a:srgbClr val="FEE7A9"/>
              </a:solidFill>
              <a:ln>
                <a:noFill/>
              </a:ln>
              <a:effectLst/>
            </c:spPr>
          </c:dPt>
          <c:dPt>
            <c:idx val="26"/>
            <c:invertIfNegative val="0"/>
            <c:bubble3D val="0"/>
            <c:spPr>
              <a:solidFill>
                <a:srgbClr val="E8A775"/>
              </a:solidFill>
              <a:ln>
                <a:noFill/>
              </a:ln>
              <a:effectLst/>
            </c:spPr>
          </c:dPt>
          <c:dPt>
            <c:idx val="27"/>
            <c:invertIfNegative val="0"/>
            <c:bubble3D val="0"/>
            <c:spPr>
              <a:solidFill>
                <a:srgbClr val="E8A775"/>
              </a:solidFill>
              <a:ln>
                <a:noFill/>
              </a:ln>
              <a:effectLst/>
            </c:spPr>
          </c:dPt>
          <c:dPt>
            <c:idx val="28"/>
            <c:invertIfNegative val="0"/>
            <c:bubble3D val="0"/>
            <c:spPr>
              <a:solidFill>
                <a:srgbClr val="E8A775"/>
              </a:solidFill>
              <a:ln>
                <a:noFill/>
              </a:ln>
              <a:effectLst/>
            </c:spPr>
          </c:dPt>
          <c:dPt>
            <c:idx val="29"/>
            <c:invertIfNegative val="0"/>
            <c:bubble3D val="0"/>
            <c:spPr>
              <a:solidFill>
                <a:srgbClr val="E8A775"/>
              </a:solidFill>
              <a:ln>
                <a:noFill/>
              </a:ln>
              <a:effectLst/>
            </c:spPr>
          </c:dPt>
          <c:dPt>
            <c:idx val="30"/>
            <c:invertIfNegative val="0"/>
            <c:bubble3D val="0"/>
            <c:spPr>
              <a:solidFill>
                <a:srgbClr val="E8A775"/>
              </a:solidFill>
              <a:ln>
                <a:noFill/>
              </a:ln>
              <a:effectLst/>
            </c:spPr>
          </c:dPt>
          <c:dPt>
            <c:idx val="31"/>
            <c:invertIfNegative val="0"/>
            <c:bubble3D val="0"/>
            <c:spPr>
              <a:solidFill>
                <a:srgbClr val="E8A775"/>
              </a:solidFill>
              <a:ln>
                <a:noFill/>
              </a:ln>
              <a:effectLst/>
            </c:spPr>
          </c:dPt>
          <c:dPt>
            <c:idx val="32"/>
            <c:invertIfNegative val="0"/>
            <c:bubble3D val="0"/>
            <c:spPr>
              <a:solidFill>
                <a:srgbClr val="E8A775"/>
              </a:solidFill>
              <a:ln>
                <a:noFill/>
              </a:ln>
              <a:effectLst/>
            </c:spPr>
          </c:dPt>
          <c:dPt>
            <c:idx val="33"/>
            <c:invertIfNegative val="0"/>
            <c:bubble3D val="0"/>
            <c:spPr>
              <a:solidFill>
                <a:srgbClr val="E0A4AB"/>
              </a:solidFill>
              <a:ln>
                <a:noFill/>
              </a:ln>
              <a:effectLst/>
            </c:spPr>
          </c:dPt>
          <c:dPt>
            <c:idx val="34"/>
            <c:invertIfNegative val="0"/>
            <c:bubble3D val="0"/>
            <c:spPr>
              <a:solidFill>
                <a:srgbClr val="E0A4AB"/>
              </a:solidFill>
              <a:ln>
                <a:noFill/>
              </a:ln>
              <a:effectLst/>
            </c:spPr>
          </c:dPt>
          <c:dPt>
            <c:idx val="35"/>
            <c:invertIfNegative val="0"/>
            <c:bubble3D val="0"/>
            <c:spPr>
              <a:solidFill>
                <a:srgbClr val="E0A4AB"/>
              </a:solidFill>
              <a:ln>
                <a:noFill/>
              </a:ln>
              <a:effectLst/>
            </c:spPr>
          </c:dPt>
          <c:dPt>
            <c:idx val="36"/>
            <c:invertIfNegative val="0"/>
            <c:bubble3D val="0"/>
            <c:spPr>
              <a:solidFill>
                <a:srgbClr val="E0A4AB"/>
              </a:solidFill>
              <a:ln>
                <a:noFill/>
              </a:ln>
              <a:effectLst/>
            </c:spPr>
          </c:dPt>
          <c:dPt>
            <c:idx val="37"/>
            <c:invertIfNegative val="0"/>
            <c:bubble3D val="0"/>
            <c:spPr>
              <a:solidFill>
                <a:srgbClr val="E0A4AB"/>
              </a:solidFill>
              <a:ln>
                <a:noFill/>
              </a:ln>
              <a:effectLst/>
            </c:spPr>
          </c:dPt>
          <c:dLbls>
            <c:delete val="1"/>
          </c:dLbls>
          <c:cat>
            <c:strRef>
              <c:f>Sheet1!$A$2:$A$39</c:f>
              <c:strCache>
                <c:ptCount val="38"/>
                <c:pt idx="0">
                  <c:v>设计理念</c:v>
                </c:pt>
                <c:pt idx="1">
                  <c:v>功能布局</c:v>
                </c:pt>
                <c:pt idx="2">
                  <c:v>文化传承</c:v>
                </c:pt>
                <c:pt idx="3">
                  <c:v>自然生态</c:v>
                </c:pt>
                <c:pt idx="4">
                  <c:v>植物配置</c:v>
                </c:pt>
                <c:pt idx="5">
                  <c:v>水体环境</c:v>
                </c:pt>
                <c:pt idx="6">
                  <c:v>噪声管理</c:v>
                </c:pt>
                <c:pt idx="7">
                  <c:v>控烟管理</c:v>
                </c:pt>
                <c:pt idx="8">
                  <c:v>交通组织</c:v>
                </c:pt>
                <c:pt idx="9">
                  <c:v>无障碍设施</c:v>
                </c:pt>
                <c:pt idx="10">
                  <c:v>导览设施</c:v>
                </c:pt>
                <c:pt idx="11">
                  <c:v>公共厕所</c:v>
                </c:pt>
                <c:pt idx="12">
                  <c:v>休憩设施</c:v>
                </c:pt>
                <c:pt idx="13">
                  <c:v>管理服务</c:v>
                </c:pt>
                <c:pt idx="14">
                  <c:v>便民服务</c:v>
                </c:pt>
                <c:pt idx="15">
                  <c:v>儿童游戏</c:v>
                </c:pt>
                <c:pt idx="16">
                  <c:v>健身休闲</c:v>
                </c:pt>
                <c:pt idx="17">
                  <c:v>植物养护</c:v>
                </c:pt>
                <c:pt idx="18">
                  <c:v>古树名木</c:v>
                </c:pt>
                <c:pt idx="19">
                  <c:v>病虫害防治</c:v>
                </c:pt>
                <c:pt idx="20">
                  <c:v>节约型园林</c:v>
                </c:pt>
                <c:pt idx="21">
                  <c:v>环境整洁</c:v>
                </c:pt>
                <c:pt idx="22">
                  <c:v>卫生保洁</c:v>
                </c:pt>
                <c:pt idx="23">
                  <c:v>基础设施</c:v>
                </c:pt>
                <c:pt idx="24">
                  <c:v>服务设施</c:v>
                </c:pt>
                <c:pt idx="25">
                  <c:v>游憩设施</c:v>
                </c:pt>
                <c:pt idx="26">
                  <c:v>安全措施</c:v>
                </c:pt>
                <c:pt idx="27">
                  <c:v>安全隐患排查</c:v>
                </c:pt>
                <c:pt idx="28">
                  <c:v>物种安全</c:v>
                </c:pt>
                <c:pt idx="29">
                  <c:v>应急预案</c:v>
                </c:pt>
                <c:pt idx="30">
                  <c:v>应急避难</c:v>
                </c:pt>
                <c:pt idx="31">
                  <c:v>绿色减排</c:v>
                </c:pt>
                <c:pt idx="32">
                  <c:v>海绵功能</c:v>
                </c:pt>
                <c:pt idx="33">
                  <c:v>机构制度</c:v>
                </c:pt>
                <c:pt idx="34">
                  <c:v>岗位培训</c:v>
                </c:pt>
                <c:pt idx="35">
                  <c:v>宣传推广</c:v>
                </c:pt>
                <c:pt idx="36">
                  <c:v>文创产品</c:v>
                </c:pt>
                <c:pt idx="37">
                  <c:v>公众参与</c:v>
                </c:pt>
              </c:strCache>
            </c:strRef>
          </c:cat>
          <c:val>
            <c:numRef>
              <c:f>Sheet1!$B$2:$B$39</c:f>
              <c:numCache>
                <c:formatCode>General</c:formatCode>
                <c:ptCount val="38"/>
                <c:pt idx="0">
                  <c:v>2</c:v>
                </c:pt>
                <c:pt idx="1">
                  <c:v>2</c:v>
                </c:pt>
                <c:pt idx="2">
                  <c:v>2</c:v>
                </c:pt>
                <c:pt idx="3">
                  <c:v>2</c:v>
                </c:pt>
                <c:pt idx="4">
                  <c:v>4</c:v>
                </c:pt>
                <c:pt idx="5">
                  <c:v>1</c:v>
                </c:pt>
                <c:pt idx="6">
                  <c:v>1</c:v>
                </c:pt>
                <c:pt idx="7">
                  <c:v>0</c:v>
                </c:pt>
                <c:pt idx="8">
                  <c:v>3</c:v>
                </c:pt>
                <c:pt idx="9">
                  <c:v>3</c:v>
                </c:pt>
                <c:pt idx="10">
                  <c:v>2</c:v>
                </c:pt>
                <c:pt idx="11">
                  <c:v>2</c:v>
                </c:pt>
                <c:pt idx="12">
                  <c:v>2</c:v>
                </c:pt>
                <c:pt idx="13">
                  <c:v>1</c:v>
                </c:pt>
                <c:pt idx="14">
                  <c:v>3</c:v>
                </c:pt>
                <c:pt idx="15">
                  <c:v>1</c:v>
                </c:pt>
                <c:pt idx="16">
                  <c:v>2</c:v>
                </c:pt>
                <c:pt idx="17">
                  <c:v>4</c:v>
                </c:pt>
                <c:pt idx="18">
                  <c:v>1</c:v>
                </c:pt>
                <c:pt idx="19">
                  <c:v>2</c:v>
                </c:pt>
                <c:pt idx="20">
                  <c:v>2</c:v>
                </c:pt>
                <c:pt idx="21">
                  <c:v>2</c:v>
                </c:pt>
                <c:pt idx="22">
                  <c:v>2</c:v>
                </c:pt>
                <c:pt idx="23">
                  <c:v>3</c:v>
                </c:pt>
                <c:pt idx="24">
                  <c:v>2</c:v>
                </c:pt>
                <c:pt idx="25">
                  <c:v>2</c:v>
                </c:pt>
                <c:pt idx="26">
                  <c:v>5</c:v>
                </c:pt>
                <c:pt idx="27">
                  <c:v>2</c:v>
                </c:pt>
                <c:pt idx="28">
                  <c:v>1</c:v>
                </c:pt>
                <c:pt idx="29">
                  <c:v>2</c:v>
                </c:pt>
                <c:pt idx="30">
                  <c:v>1</c:v>
                </c:pt>
                <c:pt idx="31">
                  <c:v>2</c:v>
                </c:pt>
                <c:pt idx="32">
                  <c:v>1</c:v>
                </c:pt>
                <c:pt idx="33">
                  <c:v>3</c:v>
                </c:pt>
                <c:pt idx="34">
                  <c:v>2</c:v>
                </c:pt>
                <c:pt idx="35">
                  <c:v>2</c:v>
                </c:pt>
                <c:pt idx="36">
                  <c:v>1</c:v>
                </c:pt>
                <c:pt idx="37">
                  <c:v>2</c:v>
                </c:pt>
              </c:numCache>
            </c:numRef>
          </c:val>
        </c:ser>
        <c:dLbls>
          <c:showLegendKey val="0"/>
          <c:showVal val="0"/>
          <c:showCatName val="0"/>
          <c:showSerName val="0"/>
          <c:showPercent val="0"/>
          <c:showBubbleSize val="0"/>
        </c:dLbls>
        <c:gapWidth val="246"/>
        <c:overlap val="-28"/>
        <c:axId val="348379651"/>
        <c:axId val="822188341"/>
      </c:barChart>
      <c:catAx>
        <c:axId val="348379651"/>
        <c:scaling>
          <c:orientation val="minMax"/>
        </c:scaling>
        <c:delete val="1"/>
        <c:axPos val="b"/>
        <c:majorGridlines>
          <c:spPr>
            <a:ln w="9525" cap="flat" cmpd="sng" algn="ctr">
              <a:solidFill>
                <a:schemeClr val="lt1">
                  <a:lumMod val="90200"/>
                </a:schemeClr>
              </a:solidFill>
              <a:round/>
            </a:ln>
            <a:effectLst/>
          </c:spPr>
        </c:majorGridlines>
        <c:numFmt formatCode="General" sourceLinked="1"/>
        <c:majorTickMark val="none"/>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822188341"/>
        <c:crosses val="autoZero"/>
        <c:auto val="1"/>
        <c:lblAlgn val="ctr"/>
        <c:lblOffset val="100"/>
        <c:noMultiLvlLbl val="0"/>
      </c:catAx>
      <c:valAx>
        <c:axId val="822188341"/>
        <c:scaling>
          <c:orientation val="minMax"/>
          <c:max val="5"/>
        </c:scaling>
        <c:delete val="1"/>
        <c:axPos val="l"/>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348379651"/>
        <c:crosses val="autoZero"/>
        <c:crossBetween val="between"/>
      </c:valAx>
      <c:spPr>
        <a:noFill/>
        <a:ln>
          <a:noFill/>
        </a:ln>
        <a:effectLst/>
      </c:spPr>
    </c:plotArea>
    <c:plotVisOnly val="1"/>
    <c:dispBlanksAs val="gap"/>
    <c:showDLblsOverMax val="0"/>
    <c:extLst>
      <c:ext uri="{0b15fc19-7d7d-44ad-8c2d-2c3a37ce22c3}">
        <chartProps xmlns="https://web.wps.cn/et/2018/main" chartId="{8579ece4-b440-42c6-8da3-f0cbe5c0968f}"/>
      </c:ext>
    </c:extLst>
  </c:chart>
  <c:spPr>
    <a:noFill/>
    <a:ln>
      <a:noFill/>
    </a:ln>
    <a:effectLst/>
  </c:spPr>
  <c:txPr>
    <a:bodyPr/>
    <a:lstStyle/>
    <a:p>
      <a:pPr>
        <a:defRPr lang="zh-CN"/>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filled"/>
        <c:varyColors val="0"/>
        <c:ser>
          <c:idx val="0"/>
          <c:order val="0"/>
          <c:tx>
            <c:strRef>
              <c:f>Sheet1!$B$1</c:f>
              <c:strCache>
                <c:ptCount val="1"/>
                <c:pt idx="0">
                  <c:v>分值</c:v>
                </c:pt>
              </c:strCache>
            </c:strRef>
          </c:tx>
          <c:spPr>
            <a:solidFill>
              <a:srgbClr val="52BF97">
                <a:alpha val="50000"/>
              </a:srgbClr>
            </a:solidFill>
            <a:ln>
              <a:noFill/>
            </a:ln>
            <a:effectLst/>
          </c:spPr>
          <c:marker>
            <c:symbol val="none"/>
          </c:marker>
          <c:dLbls>
            <c:delete val="1"/>
          </c:dLbls>
          <c:cat>
            <c:strRef>
              <c:f>Sheet1!$A$2:$A$6</c:f>
              <c:strCache>
                <c:ptCount val="5"/>
                <c:pt idx="0">
                  <c:v>景观环境</c:v>
                </c:pt>
                <c:pt idx="1">
                  <c:v>公众服务</c:v>
                </c:pt>
                <c:pt idx="2">
                  <c:v>养护维护</c:v>
                </c:pt>
                <c:pt idx="3">
                  <c:v>安全韧性</c:v>
                </c:pt>
                <c:pt idx="4">
                  <c:v>运行管理</c:v>
                </c:pt>
              </c:strCache>
            </c:strRef>
          </c:cat>
          <c:val>
            <c:numRef>
              <c:f>Sheet1!$B$2:$B$6</c:f>
              <c:numCache>
                <c:formatCode>General</c:formatCode>
                <c:ptCount val="5"/>
                <c:pt idx="0">
                  <c:v>14</c:v>
                </c:pt>
                <c:pt idx="1">
                  <c:v>19</c:v>
                </c:pt>
                <c:pt idx="2">
                  <c:v>20</c:v>
                </c:pt>
                <c:pt idx="3">
                  <c:v>14</c:v>
                </c:pt>
                <c:pt idx="4">
                  <c:v>10</c:v>
                </c:pt>
              </c:numCache>
            </c:numRef>
          </c:val>
        </c:ser>
        <c:ser>
          <c:idx val="1"/>
          <c:order val="1"/>
          <c:tx>
            <c:strRef>
              <c:f>Sheet1!#REF!</c:f>
              <c:strCache>
                <c:ptCount val="1"/>
                <c:pt idx="0">
                  <c:v>#REF!</c:v>
                </c:pt>
              </c:strCache>
            </c:strRef>
          </c:tx>
          <c:spPr>
            <a:solidFill>
              <a:schemeClr val="accent2"/>
            </a:solidFill>
            <a:ln>
              <a:noFill/>
            </a:ln>
            <a:effectLst/>
          </c:spPr>
          <c:marker>
            <c:symbol val="none"/>
          </c:marker>
          <c:dLbls>
            <c:delete val="1"/>
          </c:dLbls>
          <c:cat>
            <c:strRef>
              <c:f>Sheet1!$A$2:$A$6</c:f>
              <c:strCache>
                <c:ptCount val="5"/>
                <c:pt idx="0">
                  <c:v>景观环境</c:v>
                </c:pt>
                <c:pt idx="1">
                  <c:v>公众服务</c:v>
                </c:pt>
                <c:pt idx="2">
                  <c:v>养护维护</c:v>
                </c:pt>
                <c:pt idx="3">
                  <c:v>安全韧性</c:v>
                </c:pt>
                <c:pt idx="4">
                  <c:v>运行管理</c:v>
                </c:pt>
              </c:strCache>
            </c:strRef>
          </c:cat>
          <c:val>
            <c:numRef>
              <c:f>Sheet1!#REF!</c:f>
              <c:numCache>
                <c:formatCode>General</c:formatCode>
                <c:ptCount val="1"/>
                <c:pt idx="0">
                  <c:v>1</c:v>
                </c:pt>
              </c:numCache>
            </c:numRef>
          </c:val>
        </c:ser>
        <c:dLbls>
          <c:showLegendKey val="0"/>
          <c:showVal val="0"/>
          <c:showCatName val="0"/>
          <c:showSerName val="0"/>
          <c:showPercent val="0"/>
          <c:showBubbleSize val="0"/>
        </c:dLbls>
        <c:axId val="1082971136"/>
        <c:axId val="1082972848"/>
      </c:radarChart>
      <c:catAx>
        <c:axId val="1082971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800" b="1"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p>
        </c:txPr>
        <c:crossAx val="1082972848"/>
        <c:crosses val="autoZero"/>
        <c:auto val="1"/>
        <c:lblAlgn val="ctr"/>
        <c:lblOffset val="100"/>
        <c:noMultiLvlLbl val="0"/>
      </c:catAx>
      <c:valAx>
        <c:axId val="108297284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txPr>
          <a:bodyPr rot="-60000000" spcFirstLastPara="0" vertOverflow="ellipsis" vert="horz" wrap="square" anchor="ctr" anchorCtr="1"/>
          <a:lstStyle/>
          <a:p>
            <a:pPr>
              <a:defRPr lang="zh-CN" sz="800" b="1"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p>
        </c:txPr>
        <c:crossAx val="1082971136"/>
        <c:crosses val="autoZero"/>
        <c:crossBetween val="between"/>
      </c:valAx>
      <c:spPr>
        <a:noFill/>
        <a:ln>
          <a:noFill/>
        </a:ln>
        <a:effectLst/>
      </c:spPr>
    </c:plotArea>
    <c:plotVisOnly val="1"/>
    <c:dispBlanksAs val="gap"/>
    <c:showDLblsOverMax val="0"/>
    <c:extLst>
      <c:ext uri="{0b15fc19-7d7d-44ad-8c2d-2c3a37ce22c3}">
        <chartProps xmlns="https://web.wps.cn/et/2018/main" chartId="{823afd39-05f7-476c-b1fd-0689811a1d10}"/>
      </c:ext>
    </c:extLst>
  </c:chart>
  <c:spPr>
    <a:noFill/>
    <a:ln>
      <a:noFill/>
    </a:ln>
    <a:effectLst/>
  </c:spPr>
  <c:txPr>
    <a:bodyPr/>
    <a:lstStyle/>
    <a:p>
      <a:pPr>
        <a:defRPr lang="zh-CN" sz="800" b="1">
          <a:solidFill>
            <a:schemeClr val="tx1">
              <a:lumMod val="65000"/>
              <a:lumOff val="35000"/>
            </a:schemeClr>
          </a:solidFill>
          <a:latin typeface="微软雅黑" panose="020B0503020204020204" pitchFamily="34" charset="-122"/>
          <a:ea typeface="微软雅黑" panose="020B0503020204020204" pitchFamily="34" charset="-122"/>
        </a:defRPr>
      </a:pP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9228159390088"/>
          <c:y val="0.0260382687231913"/>
          <c:w val="0.950478343048606"/>
          <c:h val="0.766234292753614"/>
        </c:manualLayout>
      </c:layout>
      <c:barChart>
        <c:barDir val="col"/>
        <c:grouping val="clustered"/>
        <c:varyColors val="0"/>
        <c:ser>
          <c:idx val="0"/>
          <c:order val="0"/>
          <c:tx>
            <c:strRef>
              <c:f>Sheet1!$B$1</c:f>
              <c:strCache>
                <c:ptCount val="1"/>
                <c:pt idx="0">
                  <c:v>分值</c:v>
                </c:pt>
              </c:strCache>
            </c:strRef>
          </c:tx>
          <c:spPr>
            <a:solidFill>
              <a:srgbClr val="C8E7A7"/>
            </a:solidFill>
            <a:ln>
              <a:noFill/>
            </a:ln>
            <a:effectLst/>
          </c:spPr>
          <c:invertIfNegative val="0"/>
          <c:dPt>
            <c:idx val="0"/>
            <c:invertIfNegative val="0"/>
            <c:bubble3D val="0"/>
            <c:spPr>
              <a:solidFill>
                <a:srgbClr val="E0A3AB"/>
              </a:solidFill>
              <a:ln>
                <a:noFill/>
              </a:ln>
              <a:effectLst/>
            </c:spPr>
          </c:dPt>
          <c:dPt>
            <c:idx val="1"/>
            <c:invertIfNegative val="0"/>
            <c:bubble3D val="0"/>
            <c:spPr>
              <a:solidFill>
                <a:srgbClr val="E0A4AB"/>
              </a:solidFill>
              <a:ln>
                <a:noFill/>
              </a:ln>
              <a:effectLst/>
            </c:spPr>
          </c:dPt>
          <c:dPt>
            <c:idx val="2"/>
            <c:invertIfNegative val="0"/>
            <c:bubble3D val="0"/>
            <c:spPr>
              <a:solidFill>
                <a:srgbClr val="C7A7C3"/>
              </a:solidFill>
              <a:ln>
                <a:noFill/>
              </a:ln>
              <a:effectLst/>
            </c:spPr>
          </c:dPt>
          <c:dPt>
            <c:idx val="3"/>
            <c:invertIfNegative val="0"/>
            <c:bubble3D val="0"/>
            <c:spPr>
              <a:solidFill>
                <a:srgbClr val="C7A7C3"/>
              </a:solidFill>
              <a:ln>
                <a:noFill/>
              </a:ln>
              <a:effectLst/>
            </c:spPr>
          </c:dPt>
          <c:dPt>
            <c:idx val="4"/>
            <c:invertIfNegative val="0"/>
            <c:bubble3D val="0"/>
            <c:spPr>
              <a:solidFill>
                <a:srgbClr val="C7A7C3"/>
              </a:solidFill>
              <a:ln>
                <a:noFill/>
              </a:ln>
              <a:effectLst/>
            </c:spPr>
          </c:dPt>
          <c:dPt>
            <c:idx val="5"/>
            <c:invertIfNegative val="0"/>
            <c:bubble3D val="0"/>
            <c:spPr>
              <a:solidFill>
                <a:srgbClr val="9ACCE2"/>
              </a:solidFill>
              <a:ln>
                <a:noFill/>
              </a:ln>
              <a:effectLst/>
            </c:spPr>
          </c:dPt>
          <c:dPt>
            <c:idx val="6"/>
            <c:invertIfNegative val="0"/>
            <c:bubble3D val="0"/>
            <c:spPr>
              <a:solidFill>
                <a:srgbClr val="9ACCE2"/>
              </a:solidFill>
              <a:ln>
                <a:noFill/>
              </a:ln>
              <a:effectLst/>
            </c:spPr>
          </c:dPt>
          <c:dPt>
            <c:idx val="7"/>
            <c:invertIfNegative val="0"/>
            <c:bubble3D val="0"/>
            <c:spPr>
              <a:solidFill>
                <a:srgbClr val="9ACCE2"/>
              </a:solidFill>
              <a:ln>
                <a:noFill/>
              </a:ln>
              <a:effectLst/>
            </c:spPr>
          </c:dPt>
          <c:dPt>
            <c:idx val="8"/>
            <c:invertIfNegative val="0"/>
            <c:bubble3D val="0"/>
            <c:spPr>
              <a:solidFill>
                <a:srgbClr val="D3EF9F"/>
              </a:solidFill>
              <a:ln>
                <a:noFill/>
              </a:ln>
              <a:effectLst/>
            </c:spPr>
          </c:dPt>
          <c:dPt>
            <c:idx val="9"/>
            <c:invertIfNegative val="0"/>
            <c:bubble3D val="0"/>
            <c:spPr>
              <a:solidFill>
                <a:srgbClr val="D3EF9F"/>
              </a:solidFill>
              <a:ln>
                <a:noFill/>
              </a:ln>
              <a:effectLst/>
            </c:spPr>
          </c:dPt>
          <c:dLbls>
            <c:delete val="1"/>
          </c:dLbls>
          <c:cat>
            <c:strRef>
              <c:f>Sheet1!$A$2:$A$11</c:f>
              <c:strCache>
                <c:ptCount val="10"/>
                <c:pt idx="0">
                  <c:v>空间共享</c:v>
                </c:pt>
                <c:pt idx="1">
                  <c:v>城园共融</c:v>
                </c:pt>
                <c:pt idx="2">
                  <c:v>文化活动</c:v>
                </c:pt>
                <c:pt idx="3">
                  <c:v>休憩健身</c:v>
                </c:pt>
                <c:pt idx="4">
                  <c:v>配套经营</c:v>
                </c:pt>
                <c:pt idx="5">
                  <c:v>资源利用</c:v>
                </c:pt>
                <c:pt idx="6">
                  <c:v>自然教育</c:v>
                </c:pt>
                <c:pt idx="7">
                  <c:v>生物监测</c:v>
                </c:pt>
                <c:pt idx="8">
                  <c:v>智慧服务</c:v>
                </c:pt>
                <c:pt idx="9">
                  <c:v>智慧管理</c:v>
                </c:pt>
              </c:strCache>
            </c:strRef>
          </c:cat>
          <c:val>
            <c:numRef>
              <c:f>Sheet1!$B$2:$B$11</c:f>
              <c:numCache>
                <c:formatCode>General</c:formatCode>
                <c:ptCount val="10"/>
                <c:pt idx="0">
                  <c:v>2</c:v>
                </c:pt>
                <c:pt idx="1">
                  <c:v>3</c:v>
                </c:pt>
                <c:pt idx="2">
                  <c:v>2</c:v>
                </c:pt>
                <c:pt idx="3">
                  <c:v>2</c:v>
                </c:pt>
                <c:pt idx="4">
                  <c:v>2</c:v>
                </c:pt>
                <c:pt idx="5">
                  <c:v>2</c:v>
                </c:pt>
                <c:pt idx="6">
                  <c:v>1</c:v>
                </c:pt>
                <c:pt idx="7">
                  <c:v>1</c:v>
                </c:pt>
                <c:pt idx="8">
                  <c:v>1</c:v>
                </c:pt>
                <c:pt idx="9">
                  <c:v>2</c:v>
                </c:pt>
              </c:numCache>
            </c:numRef>
          </c:val>
        </c:ser>
        <c:dLbls>
          <c:showLegendKey val="0"/>
          <c:showVal val="0"/>
          <c:showCatName val="0"/>
          <c:showSerName val="0"/>
          <c:showPercent val="0"/>
          <c:showBubbleSize val="0"/>
        </c:dLbls>
        <c:gapWidth val="500"/>
        <c:overlap val="2"/>
        <c:axId val="348379651"/>
        <c:axId val="822188341"/>
      </c:barChart>
      <c:catAx>
        <c:axId val="348379651"/>
        <c:scaling>
          <c:orientation val="minMax"/>
        </c:scaling>
        <c:delete val="1"/>
        <c:axPos val="b"/>
        <c:majorGridlines>
          <c:spPr>
            <a:ln w="9525" cap="flat" cmpd="sng" algn="ctr">
              <a:solidFill>
                <a:schemeClr val="lt1">
                  <a:lumMod val="90200"/>
                </a:schemeClr>
              </a:solidFill>
              <a:round/>
            </a:ln>
            <a:effectLst/>
          </c:spPr>
        </c:majorGridlines>
        <c:numFmt formatCode="General" sourceLinked="1"/>
        <c:majorTickMark val="none"/>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822188341"/>
        <c:crosses val="autoZero"/>
        <c:auto val="1"/>
        <c:lblAlgn val="ctr"/>
        <c:lblOffset val="100"/>
        <c:noMultiLvlLbl val="0"/>
      </c:catAx>
      <c:valAx>
        <c:axId val="822188341"/>
        <c:scaling>
          <c:orientation val="minMax"/>
          <c:max val="3"/>
        </c:scaling>
        <c:delete val="1"/>
        <c:axPos val="l"/>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348379651"/>
        <c:crosses val="autoZero"/>
        <c:crossBetween val="between"/>
      </c:valAx>
      <c:spPr>
        <a:noFill/>
        <a:ln>
          <a:noFill/>
        </a:ln>
        <a:effectLst/>
      </c:spPr>
    </c:plotArea>
    <c:plotVisOnly val="1"/>
    <c:dispBlanksAs val="gap"/>
    <c:showDLblsOverMax val="0"/>
    <c:extLst>
      <c:ext uri="{0b15fc19-7d7d-44ad-8c2d-2c3a37ce22c3}">
        <chartProps xmlns="https://web.wps.cn/et/2018/main" chartId="{8579ece4-b440-42c6-8da3-f0cbe5c0968f}"/>
      </c:ext>
    </c:extLst>
  </c:chart>
  <c:spPr>
    <a:noFill/>
    <a:ln>
      <a:noFill/>
    </a:ln>
    <a:effectLst/>
  </c:spPr>
  <c:txPr>
    <a:bodyPr/>
    <a:lstStyle/>
    <a:p>
      <a:pPr>
        <a:defRPr lang="zh-CN"/>
      </a:pP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filled"/>
        <c:varyColors val="0"/>
        <c:ser>
          <c:idx val="0"/>
          <c:order val="0"/>
          <c:tx>
            <c:strRef>
              <c:f>Sheet1!$B$1</c:f>
              <c:strCache>
                <c:ptCount val="1"/>
                <c:pt idx="0">
                  <c:v>分值</c:v>
                </c:pt>
              </c:strCache>
            </c:strRef>
          </c:tx>
          <c:spPr>
            <a:solidFill>
              <a:srgbClr val="E8A775">
                <a:alpha val="50000"/>
              </a:srgbClr>
            </a:solidFill>
            <a:ln>
              <a:noFill/>
            </a:ln>
            <a:effectLst/>
          </c:spPr>
          <c:marker>
            <c:symbol val="none"/>
          </c:marker>
          <c:dLbls>
            <c:delete val="1"/>
          </c:dLbls>
          <c:cat>
            <c:strRef>
              <c:f>Sheet1!$A$2:$A$5</c:f>
              <c:strCache>
                <c:ptCount val="4"/>
                <c:pt idx="0">
                  <c:v>开放共享</c:v>
                </c:pt>
                <c:pt idx="1">
                  <c:v>活力场景</c:v>
                </c:pt>
                <c:pt idx="2">
                  <c:v>自然友好</c:v>
                </c:pt>
                <c:pt idx="3">
                  <c:v>科技赋能</c:v>
                </c:pt>
              </c:strCache>
            </c:strRef>
          </c:cat>
          <c:val>
            <c:numRef>
              <c:f>Sheet1!$B$2:$B$5</c:f>
              <c:numCache>
                <c:formatCode>General</c:formatCode>
                <c:ptCount val="4"/>
                <c:pt idx="0">
                  <c:v>5</c:v>
                </c:pt>
                <c:pt idx="1">
                  <c:v>6</c:v>
                </c:pt>
                <c:pt idx="2">
                  <c:v>4</c:v>
                </c:pt>
                <c:pt idx="3">
                  <c:v>3</c:v>
                </c:pt>
              </c:numCache>
            </c:numRef>
          </c:val>
        </c:ser>
        <c:ser>
          <c:idx val="1"/>
          <c:order val="1"/>
          <c:tx>
            <c:strRef>
              <c:f>Sheet1!#REF!</c:f>
              <c:strCache>
                <c:ptCount val="1"/>
                <c:pt idx="0">
                  <c:v>#REF!</c:v>
                </c:pt>
              </c:strCache>
            </c:strRef>
          </c:tx>
          <c:spPr>
            <a:solidFill>
              <a:schemeClr val="accent2"/>
            </a:solidFill>
            <a:ln>
              <a:noFill/>
            </a:ln>
            <a:effectLst/>
          </c:spPr>
          <c:marker>
            <c:symbol val="none"/>
          </c:marker>
          <c:dLbls>
            <c:delete val="1"/>
          </c:dLbls>
          <c:cat>
            <c:strRef>
              <c:f>Sheet1!$A$2:$A$5</c:f>
              <c:strCache>
                <c:ptCount val="4"/>
                <c:pt idx="0">
                  <c:v>开放共享</c:v>
                </c:pt>
                <c:pt idx="1">
                  <c:v>活力场景</c:v>
                </c:pt>
                <c:pt idx="2">
                  <c:v>自然友好</c:v>
                </c:pt>
                <c:pt idx="3">
                  <c:v>科技赋能</c:v>
                </c:pt>
              </c:strCache>
            </c:strRef>
          </c:cat>
          <c:val>
            <c:numRef>
              <c:f>Sheet1!#REF!</c:f>
              <c:numCache>
                <c:formatCode>General</c:formatCode>
                <c:ptCount val="1"/>
                <c:pt idx="0">
                  <c:v>1</c:v>
                </c:pt>
              </c:numCache>
            </c:numRef>
          </c:val>
        </c:ser>
        <c:dLbls>
          <c:showLegendKey val="0"/>
          <c:showVal val="0"/>
          <c:showCatName val="0"/>
          <c:showSerName val="0"/>
          <c:showPercent val="0"/>
          <c:showBubbleSize val="0"/>
        </c:dLbls>
        <c:axId val="392638896"/>
        <c:axId val="392640608"/>
      </c:radarChart>
      <c:catAx>
        <c:axId val="392638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800" b="1"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p>
        </c:txPr>
        <c:crossAx val="392640608"/>
        <c:crosses val="autoZero"/>
        <c:auto val="1"/>
        <c:lblAlgn val="ctr"/>
        <c:lblOffset val="100"/>
        <c:noMultiLvlLbl val="0"/>
      </c:catAx>
      <c:valAx>
        <c:axId val="39264060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txPr>
          <a:bodyPr rot="-60000000" spcFirstLastPara="0" vertOverflow="ellipsis" vert="horz" wrap="square" anchor="ctr" anchorCtr="1"/>
          <a:lstStyle/>
          <a:p>
            <a:pPr>
              <a:defRPr lang="zh-CN" sz="800" b="1"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p>
        </c:txPr>
        <c:crossAx val="392638896"/>
        <c:crosses val="autoZero"/>
        <c:crossBetween val="between"/>
      </c:valAx>
      <c:spPr>
        <a:noFill/>
        <a:ln>
          <a:noFill/>
        </a:ln>
        <a:effectLst/>
      </c:spPr>
    </c:plotArea>
    <c:plotVisOnly val="1"/>
    <c:dispBlanksAs val="gap"/>
    <c:showDLblsOverMax val="0"/>
    <c:extLst>
      <c:ext uri="{0b15fc19-7d7d-44ad-8c2d-2c3a37ce22c3}">
        <chartProps xmlns="https://web.wps.cn/et/2018/main" chartId="{9a8dca10-de0c-4691-977c-9b6a318773cf}"/>
      </c:ext>
    </c:extLst>
  </c:chart>
  <c:spPr>
    <a:noFill/>
    <a:ln>
      <a:noFill/>
    </a:ln>
    <a:effectLst/>
  </c:spPr>
  <c:txPr>
    <a:bodyPr/>
    <a:lstStyle/>
    <a:p>
      <a:pPr>
        <a:defRPr lang="zh-CN" sz="800" b="1">
          <a:solidFill>
            <a:schemeClr val="tx1">
              <a:lumMod val="65000"/>
              <a:lumOff val="35000"/>
            </a:schemeClr>
          </a:solidFill>
          <a:latin typeface="微软雅黑" panose="020B0503020204020204" pitchFamily="34" charset="-122"/>
          <a:ea typeface="微软雅黑" panose="020B0503020204020204" pitchFamily="34" charset="-122"/>
        </a:defRPr>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100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1">
      <cs:styleClr val="auto"/>
    </cs:fillRef>
    <cs:effectRef idx="0"/>
    <cs:fontRef idx="minor">
      <a:schemeClr val="dk1"/>
    </cs:fontRef>
    <cs:spPr>
      <a:ln>
        <a:noFill/>
      </a:ln>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4F5404B-FB32-44E6-861D-EC4620F76FA2}"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D228A3-5389-4FE1-9139-AC560EAB51D4}"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B37BB2-7294-4FA3-812E-B9368BB1735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2EB8C2-4C85-48E4-AB52-CE94A9D35763}"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92EB8C2-4C85-48E4-AB52-CE94A9D35763}"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92EB8C2-4C85-48E4-AB52-CE94A9D35763}"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92EB8C2-4C85-48E4-AB52-CE94A9D3576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92EB8C2-4C85-48E4-AB52-CE94A9D35763}"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60613" y="1143000"/>
            <a:ext cx="2136775" cy="3086100"/>
          </a:xfrm>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
        <p:nvSpPr>
          <p:cNvPr id="2" name="矩形 1"/>
          <p:cNvSpPr/>
          <p:nvPr userDrawn="1"/>
        </p:nvSpPr>
        <p:spPr>
          <a:xfrm>
            <a:off x="0" y="0"/>
            <a:ext cx="584200" cy="770873"/>
          </a:xfrm>
          <a:prstGeom prst="rect">
            <a:avLst/>
          </a:prstGeom>
          <a:gradFill>
            <a:gsLst>
              <a:gs pos="0">
                <a:schemeClr val="accent2">
                  <a:lumMod val="60000"/>
                  <a:lumOff val="40000"/>
                </a:schemeClr>
              </a:gs>
              <a:gs pos="100000">
                <a:schemeClr val="accent2">
                  <a:lumMod val="20000"/>
                  <a:lumOff val="8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Slide Number Placeholder 4"/>
          <p:cNvSpPr>
            <a:spLocks noGrp="1"/>
          </p:cNvSpPr>
          <p:nvPr>
            <p:ph type="sldNum" sz="quarter" idx="12"/>
          </p:nvPr>
        </p:nvSpPr>
        <p:spPr>
          <a:xfrm>
            <a:off x="635" y="9225280"/>
            <a:ext cx="6877050" cy="453390"/>
          </a:xfrm>
        </p:spPr>
        <p:txBody>
          <a:bodyPr/>
          <a:lstStyle>
            <a:lvl1pPr algn="ctr">
              <a:defRPr/>
            </a:lvl1pPr>
          </a:lstStyle>
          <a:p>
            <a:fld id="{0A9280E3-AD64-475F-AAD2-EDCD61F38308}" type="slidenum">
              <a:rPr lang="zh-CN" altLang="en-US" smtClean="0"/>
            </a:fld>
            <a:endParaRPr lang="zh-CN" altLang="en-US"/>
          </a:p>
        </p:txBody>
      </p:sp>
      <p:cxnSp>
        <p:nvCxnSpPr>
          <p:cNvPr id="6" name="直接连接符 3"/>
          <p:cNvCxnSpPr/>
          <p:nvPr userDrawn="1"/>
        </p:nvCxnSpPr>
        <p:spPr>
          <a:xfrm>
            <a:off x="-10795" y="770890"/>
            <a:ext cx="6888480" cy="0"/>
          </a:xfrm>
          <a:prstGeom prst="line">
            <a:avLst/>
          </a:prstGeom>
          <a:ln w="31750">
            <a:solidFill>
              <a:schemeClr val="accent1">
                <a:lumMod val="60000"/>
                <a:lumOff val="40000"/>
              </a:schemeClr>
            </a:solidFill>
          </a:ln>
        </p:spPr>
        <p:style>
          <a:lnRef idx="2">
            <a:schemeClr val="accent1"/>
          </a:lnRef>
          <a:fillRef idx="0">
            <a:srgbClr val="FFFFFF"/>
          </a:fillRef>
          <a:effectRef idx="0">
            <a:srgbClr val="FFFFFF"/>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矩形 1"/>
          <p:cNvSpPr/>
          <p:nvPr userDrawn="1"/>
        </p:nvSpPr>
        <p:spPr>
          <a:xfrm>
            <a:off x="0" y="0"/>
            <a:ext cx="584200" cy="770873"/>
          </a:xfrm>
          <a:prstGeom prst="rect">
            <a:avLst/>
          </a:prstGeom>
          <a:gradFill>
            <a:gsLst>
              <a:gs pos="0">
                <a:schemeClr val="accent2">
                  <a:lumMod val="60000"/>
                  <a:lumOff val="40000"/>
                </a:schemeClr>
              </a:gs>
              <a:gs pos="100000">
                <a:schemeClr val="accent2">
                  <a:lumMod val="20000"/>
                  <a:lumOff val="8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 name="直接连接符 3"/>
          <p:cNvCxnSpPr/>
          <p:nvPr userDrawn="1"/>
        </p:nvCxnSpPr>
        <p:spPr>
          <a:xfrm>
            <a:off x="-10795" y="770890"/>
            <a:ext cx="6888480" cy="0"/>
          </a:xfrm>
          <a:prstGeom prst="line">
            <a:avLst/>
          </a:prstGeom>
          <a:ln w="31750">
            <a:solidFill>
              <a:schemeClr val="accent1">
                <a:lumMod val="60000"/>
                <a:lumOff val="40000"/>
              </a:schemeClr>
            </a:solidFill>
          </a:ln>
        </p:spPr>
        <p:style>
          <a:lnRef idx="2">
            <a:schemeClr val="accent1"/>
          </a:lnRef>
          <a:fillRef idx="0">
            <a:srgbClr val="FFFFFF"/>
          </a:fillRef>
          <a:effectRef idx="0">
            <a:srgbClr val="FFFFFF"/>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仅标题">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635" y="9225280"/>
            <a:ext cx="6877050" cy="453390"/>
          </a:xfrm>
        </p:spPr>
        <p:txBody>
          <a:bodyPr/>
          <a:lstStyle>
            <a:lvl1pPr algn="ctr">
              <a:defRPr/>
            </a:lvl1pPr>
          </a:lstStyle>
          <a:p>
            <a:fld id="{0A9280E3-AD64-475F-AAD2-EDCD61F38308}" type="slidenum">
              <a:rPr lang="zh-CN" altLang="en-US" smtClean="0"/>
            </a:fld>
            <a:endParaRPr lang="zh-CN" altLang="en-US"/>
          </a:p>
        </p:txBody>
      </p:sp>
      <p:sp>
        <p:nvSpPr>
          <p:cNvPr id="2" name="矩形 1"/>
          <p:cNvSpPr/>
          <p:nvPr userDrawn="1"/>
        </p:nvSpPr>
        <p:spPr>
          <a:xfrm>
            <a:off x="0" y="0"/>
            <a:ext cx="584200" cy="770873"/>
          </a:xfrm>
          <a:prstGeom prst="rect">
            <a:avLst/>
          </a:prstGeom>
          <a:gradFill>
            <a:gsLst>
              <a:gs pos="0">
                <a:schemeClr val="accent2">
                  <a:lumMod val="60000"/>
                  <a:lumOff val="40000"/>
                </a:schemeClr>
              </a:gs>
              <a:gs pos="100000">
                <a:schemeClr val="accent2">
                  <a:lumMod val="20000"/>
                  <a:lumOff val="8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 name="直接连接符 3"/>
          <p:cNvCxnSpPr/>
          <p:nvPr userDrawn="1"/>
        </p:nvCxnSpPr>
        <p:spPr>
          <a:xfrm>
            <a:off x="-10795" y="770890"/>
            <a:ext cx="6888480" cy="0"/>
          </a:xfrm>
          <a:prstGeom prst="line">
            <a:avLst/>
          </a:prstGeom>
          <a:ln w="31750">
            <a:solidFill>
              <a:schemeClr val="accent1">
                <a:lumMod val="60000"/>
                <a:lumOff val="40000"/>
              </a:schemeClr>
            </a:solidFill>
          </a:ln>
        </p:spPr>
        <p:style>
          <a:lnRef idx="2">
            <a:schemeClr val="accent1"/>
          </a:lnRef>
          <a:fillRef idx="0">
            <a:srgbClr val="FFFFFF"/>
          </a:fillRef>
          <a:effectRef idx="0">
            <a:srgbClr val="FFFFFF"/>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3" name="矩形 2"/>
          <p:cNvSpPr/>
          <p:nvPr userDrawn="1"/>
        </p:nvSpPr>
        <p:spPr>
          <a:xfrm>
            <a:off x="0" y="0"/>
            <a:ext cx="584200" cy="770873"/>
          </a:xfrm>
          <a:prstGeom prst="rect">
            <a:avLst/>
          </a:prstGeom>
          <a:gradFill>
            <a:gsLst>
              <a:gs pos="0">
                <a:schemeClr val="accent2">
                  <a:lumMod val="60000"/>
                  <a:lumOff val="40000"/>
                </a:schemeClr>
              </a:gs>
              <a:gs pos="100000">
                <a:schemeClr val="accent2">
                  <a:lumMod val="20000"/>
                  <a:lumOff val="8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连接符 3"/>
          <p:cNvCxnSpPr/>
          <p:nvPr userDrawn="1"/>
        </p:nvCxnSpPr>
        <p:spPr>
          <a:xfrm>
            <a:off x="-10795" y="770890"/>
            <a:ext cx="6888480" cy="0"/>
          </a:xfrm>
          <a:prstGeom prst="line">
            <a:avLst/>
          </a:prstGeom>
          <a:ln w="31750">
            <a:solidFill>
              <a:schemeClr val="accent1">
                <a:lumMod val="60000"/>
                <a:lumOff val="40000"/>
              </a:schemeClr>
            </a:solidFill>
          </a:ln>
        </p:spPr>
        <p:style>
          <a:lnRef idx="2">
            <a:schemeClr val="accent1"/>
          </a:lnRef>
          <a:fillRef idx="0">
            <a:srgbClr val="FFFFFF"/>
          </a:fillRef>
          <a:effectRef idx="0">
            <a:srgbClr val="FFFFFF"/>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_仅标题">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635" y="9225280"/>
            <a:ext cx="6877050" cy="453390"/>
          </a:xfrm>
        </p:spPr>
        <p:txBody>
          <a:bodyPr/>
          <a:lstStyle>
            <a:lvl1pPr algn="ctr">
              <a:defRPr/>
            </a:lvl1pPr>
          </a:lstStyle>
          <a:p>
            <a:fld id="{0A9280E3-AD64-475F-AAD2-EDCD61F38308}" type="slidenum">
              <a:rPr lang="zh-CN" altLang="en-US" smtClean="0"/>
            </a:fld>
            <a:endParaRPr lang="zh-CN" altLang="en-US"/>
          </a:p>
        </p:txBody>
      </p:sp>
      <p:sp>
        <p:nvSpPr>
          <p:cNvPr id="7" name="矩形 6"/>
          <p:cNvSpPr/>
          <p:nvPr userDrawn="1"/>
        </p:nvSpPr>
        <p:spPr>
          <a:xfrm>
            <a:off x="0" y="0"/>
            <a:ext cx="584200" cy="770873"/>
          </a:xfrm>
          <a:prstGeom prst="rect">
            <a:avLst/>
          </a:prstGeom>
          <a:gradFill>
            <a:gsLst>
              <a:gs pos="0">
                <a:schemeClr val="accent2">
                  <a:lumMod val="60000"/>
                  <a:lumOff val="40000"/>
                </a:schemeClr>
              </a:gs>
              <a:gs pos="100000">
                <a:schemeClr val="accent2">
                  <a:lumMod val="20000"/>
                  <a:lumOff val="8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3"/>
          <p:cNvCxnSpPr/>
          <p:nvPr userDrawn="1"/>
        </p:nvCxnSpPr>
        <p:spPr>
          <a:xfrm>
            <a:off x="-10795" y="770890"/>
            <a:ext cx="6888480" cy="0"/>
          </a:xfrm>
          <a:prstGeom prst="line">
            <a:avLst/>
          </a:prstGeom>
          <a:ln w="31750">
            <a:solidFill>
              <a:schemeClr val="accent1">
                <a:lumMod val="60000"/>
                <a:lumOff val="40000"/>
              </a:schemeClr>
            </a:solidFill>
          </a:ln>
        </p:spPr>
        <p:style>
          <a:lnRef idx="2">
            <a:schemeClr val="accent1"/>
          </a:lnRef>
          <a:fillRef idx="0">
            <a:srgbClr val="FFFFFF"/>
          </a:fillRef>
          <a:effectRef idx="0">
            <a:srgbClr val="FFFFFF"/>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矩形 1"/>
          <p:cNvSpPr/>
          <p:nvPr userDrawn="1"/>
        </p:nvSpPr>
        <p:spPr>
          <a:xfrm>
            <a:off x="0" y="0"/>
            <a:ext cx="584200" cy="770873"/>
          </a:xfrm>
          <a:prstGeom prst="rect">
            <a:avLst/>
          </a:prstGeom>
          <a:gradFill>
            <a:gsLst>
              <a:gs pos="0">
                <a:schemeClr val="accent2">
                  <a:lumMod val="60000"/>
                  <a:lumOff val="40000"/>
                </a:schemeClr>
              </a:gs>
              <a:gs pos="100000">
                <a:schemeClr val="accent2">
                  <a:lumMod val="20000"/>
                  <a:lumOff val="8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 name="直接连接符 3"/>
          <p:cNvCxnSpPr/>
          <p:nvPr userDrawn="1"/>
        </p:nvCxnSpPr>
        <p:spPr>
          <a:xfrm>
            <a:off x="-10795" y="770890"/>
            <a:ext cx="6888480" cy="0"/>
          </a:xfrm>
          <a:prstGeom prst="line">
            <a:avLst/>
          </a:prstGeom>
          <a:ln w="31750">
            <a:solidFill>
              <a:schemeClr val="accent1">
                <a:lumMod val="60000"/>
                <a:lumOff val="40000"/>
              </a:schemeClr>
            </a:solidFill>
          </a:ln>
        </p:spPr>
        <p:style>
          <a:lnRef idx="2">
            <a:schemeClr val="accent1"/>
          </a:lnRef>
          <a:fillRef idx="0">
            <a:srgbClr val="FFFFFF"/>
          </a:fillRef>
          <a:effectRef idx="0">
            <a:srgbClr val="FFFFFF"/>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4843467" y="9181398"/>
            <a:ext cx="1543050" cy="527403"/>
          </a:xfrm>
        </p:spPr>
        <p:txBody>
          <a:bodyPr/>
          <a:lstStyle/>
          <a:p>
            <a:endParaRPr lang="zh-CN" altLang="en-US" dirty="0"/>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a:xfrm>
            <a:off x="471488" y="9466217"/>
            <a:ext cx="1543050" cy="242584"/>
          </a:xfrm>
        </p:spPr>
        <p:txBody>
          <a:bodyPr/>
          <a:lstStyle>
            <a:lvl1pPr algn="l">
              <a:defRPr/>
            </a:lvl1pPr>
          </a:lstStyle>
          <a:p>
            <a:fld id="{0A9280E3-AD64-475F-AAD2-EDCD61F3830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386" y="528320"/>
            <a:ext cx="5915025" cy="191470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75386" y="2641603"/>
            <a:ext cx="5915025" cy="628526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471488" y="9181398"/>
            <a:ext cx="1543050" cy="527403"/>
          </a:xfrm>
          <a:prstGeom prst="rect">
            <a:avLst/>
          </a:prstGeom>
        </p:spPr>
        <p:txBody>
          <a:bodyPr vert="horz" lIns="91440" tIns="45720" rIns="91440" bIns="45720" rtlCol="0" anchor="ctr"/>
          <a:lstStyle>
            <a:lvl1pPr algn="l">
              <a:defRPr sz="620">
                <a:solidFill>
                  <a:schemeClr val="tx1">
                    <a:lumMod val="65000"/>
                    <a:lumOff val="35000"/>
                  </a:schemeClr>
                </a:solidFill>
              </a:defRPr>
            </a:lvl1pPr>
          </a:lstStyle>
          <a:p>
            <a:endParaRPr lang="zh-CN" altLang="en-US"/>
          </a:p>
        </p:txBody>
      </p:sp>
      <p:sp>
        <p:nvSpPr>
          <p:cNvPr id="5" name="Footer Placeholder 4"/>
          <p:cNvSpPr>
            <a:spLocks noGrp="1"/>
          </p:cNvSpPr>
          <p:nvPr>
            <p:ph type="ftr" sz="quarter" idx="3"/>
          </p:nvPr>
        </p:nvSpPr>
        <p:spPr>
          <a:xfrm>
            <a:off x="2271715" y="9181398"/>
            <a:ext cx="2314575" cy="527403"/>
          </a:xfrm>
          <a:prstGeom prst="rect">
            <a:avLst/>
          </a:prstGeom>
        </p:spPr>
        <p:txBody>
          <a:bodyPr vert="horz" lIns="91440" tIns="45720" rIns="91440" bIns="45720" rtlCol="0" anchor="ctr"/>
          <a:lstStyle>
            <a:lvl1pPr algn="ctr">
              <a:defRPr sz="620">
                <a:solidFill>
                  <a:schemeClr val="tx1">
                    <a:lumMod val="65000"/>
                    <a:lumOff val="35000"/>
                  </a:schemeClr>
                </a:solidFill>
              </a:defRPr>
            </a:lvl1pPr>
          </a:lstStyle>
          <a:p>
            <a:endParaRPr lang="zh-CN" altLang="en-US"/>
          </a:p>
        </p:txBody>
      </p:sp>
      <p:sp>
        <p:nvSpPr>
          <p:cNvPr id="6" name="Slide Number Placeholder 5"/>
          <p:cNvSpPr>
            <a:spLocks noGrp="1"/>
          </p:cNvSpPr>
          <p:nvPr>
            <p:ph type="sldNum" sz="quarter" idx="4"/>
          </p:nvPr>
        </p:nvSpPr>
        <p:spPr>
          <a:xfrm>
            <a:off x="4847359" y="9181398"/>
            <a:ext cx="1543050" cy="527403"/>
          </a:xfrm>
          <a:prstGeom prst="rect">
            <a:avLst/>
          </a:prstGeom>
        </p:spPr>
        <p:txBody>
          <a:bodyPr vert="horz" lIns="91440" tIns="45720" rIns="91440" bIns="45720" rtlCol="0" anchor="ctr"/>
          <a:lstStyle>
            <a:lvl1pPr algn="r">
              <a:defRPr sz="620">
                <a:solidFill>
                  <a:schemeClr val="tx1">
                    <a:tint val="75000"/>
                  </a:schemeClr>
                </a:solidFill>
              </a:defRPr>
            </a:lvl1pPr>
          </a:lstStyle>
          <a:p>
            <a:fld id="{0A9280E3-AD64-475F-AAD2-EDCD61F38308}"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270" indent="-128270" algn="l" defTabSz="514350" rtl="0" eaLnBrk="1" latinLnBrk="0" hangingPunct="1">
        <a:lnSpc>
          <a:spcPct val="90000"/>
        </a:lnSpc>
        <a:spcBef>
          <a:spcPts val="565"/>
        </a:spcBef>
        <a:buFont typeface="Wingdings 2" panose="05020102010507070707" pitchFamily="18" charset="2"/>
        <a:buChar char=""/>
        <a:defRPr sz="1575" kern="1200">
          <a:solidFill>
            <a:schemeClr val="tx1"/>
          </a:solidFill>
          <a:latin typeface="+mn-lt"/>
          <a:ea typeface="+mn-ea"/>
          <a:cs typeface="+mn-cs"/>
        </a:defRPr>
      </a:lvl1pPr>
      <a:lvl2pPr marL="385445" indent="-128270" algn="l" defTabSz="514350" rtl="0" eaLnBrk="1" latinLnBrk="0" hangingPunct="1">
        <a:lnSpc>
          <a:spcPct val="90000"/>
        </a:lnSpc>
        <a:spcBef>
          <a:spcPts val="280"/>
        </a:spcBef>
        <a:buFont typeface="Wingdings 2" panose="05020102010507070707" pitchFamily="18" charset="2"/>
        <a:buChar char=""/>
        <a:defRPr sz="1350" kern="1200">
          <a:solidFill>
            <a:schemeClr val="tx1"/>
          </a:solidFill>
          <a:latin typeface="+mn-lt"/>
          <a:ea typeface="+mn-ea"/>
          <a:cs typeface="+mn-cs"/>
        </a:defRPr>
      </a:lvl2pPr>
      <a:lvl3pPr marL="642620" indent="-128270" algn="l" defTabSz="514350" rtl="0" eaLnBrk="1" latinLnBrk="0" hangingPunct="1">
        <a:lnSpc>
          <a:spcPct val="90000"/>
        </a:lnSpc>
        <a:spcBef>
          <a:spcPts val="280"/>
        </a:spcBef>
        <a:buFont typeface="Wingdings 2" panose="05020102010507070707" pitchFamily="18" charset="2"/>
        <a:buChar char=""/>
        <a:defRPr sz="1125" kern="1200">
          <a:solidFill>
            <a:schemeClr val="tx1"/>
          </a:solidFill>
          <a:latin typeface="+mn-lt"/>
          <a:ea typeface="+mn-ea"/>
          <a:cs typeface="+mn-cs"/>
        </a:defRPr>
      </a:lvl3pPr>
      <a:lvl4pPr marL="899795" indent="-128270" algn="l" defTabSz="514350" rtl="0" eaLnBrk="1" latinLnBrk="0" hangingPunct="1">
        <a:lnSpc>
          <a:spcPct val="90000"/>
        </a:lnSpc>
        <a:spcBef>
          <a:spcPts val="280"/>
        </a:spcBef>
        <a:buFont typeface="Wingdings 2" panose="05020102010507070707" pitchFamily="18" charset="2"/>
        <a:buChar char=""/>
        <a:defRPr sz="1015" kern="1200">
          <a:solidFill>
            <a:schemeClr val="tx1"/>
          </a:solidFill>
          <a:latin typeface="+mn-lt"/>
          <a:ea typeface="+mn-ea"/>
          <a:cs typeface="+mn-cs"/>
        </a:defRPr>
      </a:lvl4pPr>
      <a:lvl5pPr marL="1156970" indent="-128270" algn="l" defTabSz="514350" rtl="0" eaLnBrk="1" latinLnBrk="0" hangingPunct="1">
        <a:lnSpc>
          <a:spcPct val="90000"/>
        </a:lnSpc>
        <a:spcBef>
          <a:spcPts val="280"/>
        </a:spcBef>
        <a:buFont typeface="Wingdings 2" panose="05020102010507070707" pitchFamily="18" charset="2"/>
        <a:buChar char=""/>
        <a:defRPr sz="1015" kern="1200">
          <a:solidFill>
            <a:schemeClr val="tx1"/>
          </a:solidFill>
          <a:latin typeface="+mn-lt"/>
          <a:ea typeface="+mn-ea"/>
          <a:cs typeface="+mn-cs"/>
        </a:defRPr>
      </a:lvl5pPr>
      <a:lvl6pPr marL="1414145" indent="-128270" algn="l" defTabSz="514350" rtl="0" eaLnBrk="1" latinLnBrk="0" hangingPunct="1">
        <a:spcBef>
          <a:spcPct val="20000"/>
        </a:spcBef>
        <a:buFont typeface="Wingdings 2" panose="05020102010507070707" pitchFamily="18" charset="2"/>
        <a:buChar char=""/>
        <a:defRPr sz="1015" kern="1200">
          <a:solidFill>
            <a:schemeClr val="tx1"/>
          </a:solidFill>
          <a:latin typeface="+mn-lt"/>
          <a:ea typeface="+mn-ea"/>
          <a:cs typeface="+mn-cs"/>
        </a:defRPr>
      </a:lvl6pPr>
      <a:lvl7pPr marL="1671320" indent="-128270" algn="l" defTabSz="514350" rtl="0" eaLnBrk="1" latinLnBrk="0" hangingPunct="1">
        <a:spcBef>
          <a:spcPct val="20000"/>
        </a:spcBef>
        <a:buFont typeface="Wingdings 2" panose="05020102010507070707" pitchFamily="18" charset="2"/>
        <a:buChar char=""/>
        <a:defRPr sz="1015" kern="1200">
          <a:solidFill>
            <a:schemeClr val="tx1"/>
          </a:solidFill>
          <a:latin typeface="+mn-lt"/>
          <a:ea typeface="+mn-ea"/>
          <a:cs typeface="+mn-cs"/>
        </a:defRPr>
      </a:lvl7pPr>
      <a:lvl8pPr marL="1928495" indent="-128270" algn="l" defTabSz="514350" rtl="0" eaLnBrk="1" latinLnBrk="0" hangingPunct="1">
        <a:spcBef>
          <a:spcPct val="20000"/>
        </a:spcBef>
        <a:buFont typeface="Wingdings 2" panose="05020102010507070707" pitchFamily="18" charset="2"/>
        <a:buChar char=""/>
        <a:defRPr sz="1015" kern="1200">
          <a:solidFill>
            <a:schemeClr val="tx1"/>
          </a:solidFill>
          <a:latin typeface="+mn-lt"/>
          <a:ea typeface="+mn-ea"/>
          <a:cs typeface="+mn-cs"/>
        </a:defRPr>
      </a:lvl8pPr>
      <a:lvl9pPr marL="2185670" indent="-128270" algn="l" defTabSz="514350" rtl="0" eaLnBrk="1" latinLnBrk="0" hangingPunct="1">
        <a:spcBef>
          <a:spcPct val="20000"/>
        </a:spcBef>
        <a:buFont typeface="Wingdings 2" panose="05020102010507070707" pitchFamily="18" charset="2"/>
        <a:buChar char=""/>
        <a:defRPr sz="1015" kern="1200">
          <a:solidFill>
            <a:schemeClr val="tx1"/>
          </a:solidFill>
          <a:latin typeface="+mn-lt"/>
          <a:ea typeface="+mn-ea"/>
          <a:cs typeface="+mn-cs"/>
        </a:defRPr>
      </a:lvl9pPr>
    </p:bodyStyle>
    <p:otherStyle>
      <a:defPPr>
        <a:defRPr lang="en-US"/>
      </a:defPPr>
      <a:lvl1pPr marL="0" algn="l" defTabSz="514350" rtl="0" eaLnBrk="1" latinLnBrk="0" hangingPunct="1">
        <a:defRPr sz="1015" kern="1200">
          <a:solidFill>
            <a:schemeClr val="tx1"/>
          </a:solidFill>
          <a:latin typeface="+mn-lt"/>
          <a:ea typeface="+mn-ea"/>
          <a:cs typeface="+mn-cs"/>
        </a:defRPr>
      </a:lvl1pPr>
      <a:lvl2pPr marL="257175" algn="l" defTabSz="514350" rtl="0" eaLnBrk="1" latinLnBrk="0" hangingPunct="1">
        <a:defRPr sz="1015" kern="1200">
          <a:solidFill>
            <a:schemeClr val="tx1"/>
          </a:solidFill>
          <a:latin typeface="+mn-lt"/>
          <a:ea typeface="+mn-ea"/>
          <a:cs typeface="+mn-cs"/>
        </a:defRPr>
      </a:lvl2pPr>
      <a:lvl3pPr marL="514350" algn="l" defTabSz="514350" rtl="0" eaLnBrk="1" latinLnBrk="0" hangingPunct="1">
        <a:defRPr sz="1015" kern="1200">
          <a:solidFill>
            <a:schemeClr val="tx1"/>
          </a:solidFill>
          <a:latin typeface="+mn-lt"/>
          <a:ea typeface="+mn-ea"/>
          <a:cs typeface="+mn-cs"/>
        </a:defRPr>
      </a:lvl3pPr>
      <a:lvl4pPr marL="771525" algn="l" defTabSz="514350" rtl="0" eaLnBrk="1" latinLnBrk="0" hangingPunct="1">
        <a:defRPr sz="1015" kern="1200">
          <a:solidFill>
            <a:schemeClr val="tx1"/>
          </a:solidFill>
          <a:latin typeface="+mn-lt"/>
          <a:ea typeface="+mn-ea"/>
          <a:cs typeface="+mn-cs"/>
        </a:defRPr>
      </a:lvl4pPr>
      <a:lvl5pPr marL="1028700" algn="l" defTabSz="514350" rtl="0" eaLnBrk="1" latinLnBrk="0" hangingPunct="1">
        <a:defRPr sz="1015" kern="1200">
          <a:solidFill>
            <a:schemeClr val="tx1"/>
          </a:solidFill>
          <a:latin typeface="+mn-lt"/>
          <a:ea typeface="+mn-ea"/>
          <a:cs typeface="+mn-cs"/>
        </a:defRPr>
      </a:lvl5pPr>
      <a:lvl6pPr marL="1285875" algn="l" defTabSz="514350" rtl="0" eaLnBrk="1" latinLnBrk="0" hangingPunct="1">
        <a:defRPr sz="1015" kern="1200">
          <a:solidFill>
            <a:schemeClr val="tx1"/>
          </a:solidFill>
          <a:latin typeface="+mn-lt"/>
          <a:ea typeface="+mn-ea"/>
          <a:cs typeface="+mn-cs"/>
        </a:defRPr>
      </a:lvl6pPr>
      <a:lvl7pPr marL="1543050" algn="l" defTabSz="514350" rtl="0" eaLnBrk="1" latinLnBrk="0" hangingPunct="1">
        <a:defRPr sz="1015" kern="1200">
          <a:solidFill>
            <a:schemeClr val="tx1"/>
          </a:solidFill>
          <a:latin typeface="+mn-lt"/>
          <a:ea typeface="+mn-ea"/>
          <a:cs typeface="+mn-cs"/>
        </a:defRPr>
      </a:lvl7pPr>
      <a:lvl8pPr marL="1800225" algn="l" defTabSz="514350" rtl="0" eaLnBrk="1" latinLnBrk="0" hangingPunct="1">
        <a:defRPr sz="1015" kern="1200">
          <a:solidFill>
            <a:schemeClr val="tx1"/>
          </a:solidFill>
          <a:latin typeface="+mn-lt"/>
          <a:ea typeface="+mn-ea"/>
          <a:cs typeface="+mn-cs"/>
        </a:defRPr>
      </a:lvl8pPr>
      <a:lvl9pPr marL="2057400" algn="l" defTabSz="514350" rtl="0" eaLnBrk="1" latinLnBrk="0" hangingPunct="1">
        <a:defRPr sz="10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6.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chart" Target="../charts/chart5.xml"/><Relationship Id="rId1" Type="http://schemas.openxmlformats.org/officeDocument/2006/relationships/chart" Target="../charts/char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9" Type="http://schemas.openxmlformats.org/officeDocument/2006/relationships/tags" Target="../tags/tag12.xml"/><Relationship Id="rId8" Type="http://schemas.openxmlformats.org/officeDocument/2006/relationships/tags" Target="../tags/tag1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9" Type="http://schemas.openxmlformats.org/officeDocument/2006/relationships/notesSlide" Target="../notesSlides/notesSlide12.xml"/><Relationship Id="rId18" Type="http://schemas.openxmlformats.org/officeDocument/2006/relationships/slideLayout" Target="../slideLayouts/slideLayout6.xml"/><Relationship Id="rId17" Type="http://schemas.openxmlformats.org/officeDocument/2006/relationships/tags" Target="../tags/tag20.xml"/><Relationship Id="rId16" Type="http://schemas.openxmlformats.org/officeDocument/2006/relationships/tags" Target="../tags/tag19.xml"/><Relationship Id="rId15" Type="http://schemas.openxmlformats.org/officeDocument/2006/relationships/tags" Target="../tags/tag18.xml"/><Relationship Id="rId14" Type="http://schemas.openxmlformats.org/officeDocument/2006/relationships/tags" Target="../tags/tag17.xml"/><Relationship Id="rId13" Type="http://schemas.openxmlformats.org/officeDocument/2006/relationships/tags" Target="../tags/tag16.xml"/><Relationship Id="rId12" Type="http://schemas.openxmlformats.org/officeDocument/2006/relationships/tags" Target="../tags/tag15.xml"/><Relationship Id="rId11" Type="http://schemas.openxmlformats.org/officeDocument/2006/relationships/tags" Target="../tags/tag14.xml"/><Relationship Id="rId10" Type="http://schemas.openxmlformats.org/officeDocument/2006/relationships/tags" Target="../tags/tag13.xml"/><Relationship Id="rId1" Type="http://schemas.openxmlformats.org/officeDocument/2006/relationships/tags" Target="../tags/tag4.xml"/></Relationships>
</file>

<file path=ppt/slides/_rels/slide16.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6" Type="http://schemas.openxmlformats.org/officeDocument/2006/relationships/notesSlide" Target="../notesSlides/notesSlide13.xml"/><Relationship Id="rId15" Type="http://schemas.openxmlformats.org/officeDocument/2006/relationships/slideLayout" Target="../slideLayouts/slideLayout6.xml"/><Relationship Id="rId14" Type="http://schemas.openxmlformats.org/officeDocument/2006/relationships/tags" Target="../tags/tag34.xml"/><Relationship Id="rId13" Type="http://schemas.openxmlformats.org/officeDocument/2006/relationships/tags" Target="../tags/tag33.xml"/><Relationship Id="rId12" Type="http://schemas.openxmlformats.org/officeDocument/2006/relationships/tags" Target="../tags/tag32.xml"/><Relationship Id="rId11" Type="http://schemas.openxmlformats.org/officeDocument/2006/relationships/tags" Target="../tags/tag31.xml"/><Relationship Id="rId10" Type="http://schemas.openxmlformats.org/officeDocument/2006/relationships/tags" Target="../tags/tag30.xml"/><Relationship Id="rId1" Type="http://schemas.openxmlformats.org/officeDocument/2006/relationships/tags" Target="../tags/tag2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chart" Target="../charts/chart3.xml"/><Relationship Id="rId1"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custDataLst>
              <p:tags r:id="rId1"/>
            </p:custDataLst>
          </p:nvPr>
        </p:nvSpPr>
        <p:spPr>
          <a:xfrm>
            <a:off x="594248" y="1145063"/>
            <a:ext cx="3579607" cy="384810"/>
          </a:xfrm>
          <a:prstGeom prst="rect">
            <a:avLst/>
          </a:prstGeom>
          <a:noFill/>
        </p:spPr>
        <p:txBody>
          <a:bodyPr wrap="square" lIns="0" tIns="0" rIns="0" bIns="108000">
            <a:spAutoFit/>
          </a:bodyPr>
          <a:lstStyle/>
          <a:p>
            <a:pPr algn="just">
              <a:buClrTx/>
              <a:buSzTx/>
              <a:buFontTx/>
            </a:pPr>
            <a:r>
              <a:rPr lang="en-US" altLang="zh-CN" b="1" dirty="0">
                <a:solidFill>
                  <a:schemeClr val="accent2"/>
                </a:solidFill>
                <a:latin typeface="微软雅黑" panose="020B0503020204020204" pitchFamily="34" charset="-122"/>
                <a:ea typeface="微软雅黑" panose="020B0503020204020204" pitchFamily="34" charset="-122"/>
              </a:rPr>
              <a:t>XXX</a:t>
            </a:r>
            <a:r>
              <a:rPr lang="zh-CN" altLang="en-US" b="1" dirty="0">
                <a:solidFill>
                  <a:schemeClr val="accent2"/>
                </a:solidFill>
                <a:latin typeface="微软雅黑" panose="020B0503020204020204" pitchFamily="34" charset="-122"/>
                <a:ea typeface="微软雅黑" panose="020B0503020204020204" pitchFamily="34" charset="-122"/>
              </a:rPr>
              <a:t>市</a:t>
            </a:r>
            <a:r>
              <a:rPr lang="en-US" altLang="zh-CN" b="1" dirty="0">
                <a:solidFill>
                  <a:schemeClr val="accent2"/>
                </a:solidFill>
                <a:latin typeface="微软雅黑" panose="020B0503020204020204" pitchFamily="34" charset="-122"/>
                <a:ea typeface="微软雅黑" panose="020B0503020204020204" pitchFamily="34" charset="-122"/>
              </a:rPr>
              <a:t>·XXX</a:t>
            </a:r>
            <a:r>
              <a:rPr lang="zh-CN" altLang="en-US" b="1" dirty="0">
                <a:solidFill>
                  <a:schemeClr val="accent2"/>
                </a:solidFill>
                <a:latin typeface="微软雅黑" panose="020B0503020204020204" pitchFamily="34" charset="-122"/>
                <a:ea typeface="微软雅黑" panose="020B0503020204020204" pitchFamily="34" charset="-122"/>
              </a:rPr>
              <a:t>综合公园</a:t>
            </a:r>
            <a:endParaRPr lang="zh-CN" altLang="en-US" b="1" dirty="0">
              <a:solidFill>
                <a:schemeClr val="accent2"/>
              </a:solidFill>
              <a:highlight>
                <a:srgbClr val="FFFF00"/>
              </a:highlight>
              <a:latin typeface="微软雅黑" panose="020B0503020204020204" pitchFamily="34" charset="-122"/>
              <a:ea typeface="微软雅黑" panose="020B0503020204020204" pitchFamily="34" charset="-122"/>
            </a:endParaRPr>
          </a:p>
        </p:txBody>
      </p:sp>
      <p:sp>
        <p:nvSpPr>
          <p:cNvPr id="26" name="文本框 25"/>
          <p:cNvSpPr txBox="1"/>
          <p:nvPr/>
        </p:nvSpPr>
        <p:spPr>
          <a:xfrm>
            <a:off x="542925" y="4951730"/>
            <a:ext cx="2594610" cy="309245"/>
          </a:xfrm>
          <a:prstGeom prst="roundRect">
            <a:avLst/>
          </a:prstGeom>
          <a:noFill/>
        </p:spPr>
        <p:txBody>
          <a:bodyPr wrap="square" anchor="ctr">
            <a:noAutofit/>
          </a:bodyPr>
          <a:lstStyle>
            <a:defPPr>
              <a:defRPr lang="en-US"/>
            </a:defPPr>
            <a:lvl1pPr lvl="0">
              <a:lnSpc>
                <a:spcPct val="125000"/>
              </a:lnSpc>
              <a:spcBef>
                <a:spcPts val="600"/>
              </a:spcBef>
              <a:spcAft>
                <a:spcPts val="0"/>
              </a:spcAft>
              <a:defRPr sz="1400" b="1">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en-US" altLang="zh-CN" sz="1200" dirty="0" err="1">
                <a:solidFill>
                  <a:schemeClr val="tx1"/>
                </a:solidFill>
              </a:rPr>
              <a:t>1. </a:t>
            </a:r>
            <a:r>
              <a:rPr sz="1200" dirty="0" err="1">
                <a:solidFill>
                  <a:schemeClr val="tx1"/>
                </a:solidFill>
              </a:rPr>
              <a:t>公园基本情况</a:t>
            </a:r>
            <a:r>
              <a:rPr lang="en-US" sz="1200" dirty="0">
                <a:solidFill>
                  <a:schemeClr val="tx1"/>
                </a:solidFill>
              </a:rPr>
              <a:t> </a:t>
            </a:r>
            <a:endParaRPr lang="zh-CN" altLang="en-US" sz="1200" dirty="0">
              <a:solidFill>
                <a:schemeClr val="tx1"/>
              </a:solidFill>
            </a:endParaRPr>
          </a:p>
        </p:txBody>
      </p:sp>
      <p:graphicFrame>
        <p:nvGraphicFramePr>
          <p:cNvPr id="27" name="表格 26"/>
          <p:cNvGraphicFramePr/>
          <p:nvPr>
            <p:custDataLst>
              <p:tags r:id="rId2"/>
            </p:custDataLst>
          </p:nvPr>
        </p:nvGraphicFramePr>
        <p:xfrm>
          <a:off x="582930" y="5492750"/>
          <a:ext cx="5692252" cy="1549657"/>
        </p:xfrm>
        <a:graphic>
          <a:graphicData uri="http://schemas.openxmlformats.org/drawingml/2006/table">
            <a:tbl>
              <a:tblPr/>
              <a:tblGrid>
                <a:gridCol w="1212157"/>
                <a:gridCol w="1417037"/>
                <a:gridCol w="1322526"/>
                <a:gridCol w="1740532"/>
              </a:tblGrid>
              <a:tr h="300628">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公园名称</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en-US" altLang="zh-CN" sz="1000" b="0" dirty="0">
                          <a:latin typeface="微软雅黑" panose="020B0503020204020204" pitchFamily="34" charset="-122"/>
                          <a:ea typeface="微软雅黑" panose="020B0503020204020204" pitchFamily="34" charset="-122"/>
                        </a:rPr>
                        <a:t>XX</a:t>
                      </a:r>
                      <a:r>
                        <a:rPr lang="zh-CN" sz="1000" b="0" dirty="0">
                          <a:latin typeface="微软雅黑" panose="020B0503020204020204" pitchFamily="34" charset="-122"/>
                          <a:ea typeface="微软雅黑" panose="020B0503020204020204" pitchFamily="34" charset="-122"/>
                        </a:rPr>
                        <a:t>公园</a:t>
                      </a:r>
                      <a:endParaRPr lang="zh-CN"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所在</a:t>
                      </a:r>
                      <a:r>
                        <a:rPr lang="zh-CN" sz="1000" b="1" dirty="0">
                          <a:solidFill>
                            <a:schemeClr val="accent1"/>
                          </a:solidFill>
                          <a:latin typeface="微软雅黑" panose="020B0503020204020204" pitchFamily="34" charset="-122"/>
                          <a:ea typeface="微软雅黑" panose="020B0503020204020204" pitchFamily="34" charset="-122"/>
                        </a:rPr>
                        <a:t>区域</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en-US" altLang="zh-CN" sz="1000" b="0" dirty="0">
                          <a:latin typeface="微软雅黑" panose="020B0503020204020204" pitchFamily="34" charset="-122"/>
                          <a:ea typeface="微软雅黑" panose="020B0503020204020204" pitchFamily="34" charset="-122"/>
                        </a:rPr>
                        <a:t>XX</a:t>
                      </a:r>
                      <a:r>
                        <a:rPr lang="zh-CN" altLang="en-US" sz="1000" b="0" dirty="0">
                          <a:latin typeface="微软雅黑" panose="020B0503020204020204" pitchFamily="34" charset="-122"/>
                          <a:ea typeface="微软雅黑" panose="020B0503020204020204" pitchFamily="34" charset="-122"/>
                        </a:rPr>
                        <a:t>省（</a:t>
                      </a:r>
                      <a:r>
                        <a:rPr lang="zh-CN" altLang="en-US" sz="1000" b="0" dirty="0">
                          <a:latin typeface="微软雅黑" panose="020B0503020204020204" pitchFamily="34" charset="-122"/>
                          <a:ea typeface="微软雅黑" panose="020B0503020204020204" pitchFamily="34" charset="-122"/>
                        </a:rPr>
                        <a:t>自治区）</a:t>
                      </a:r>
                      <a:r>
                        <a:rPr lang="en-US" altLang="zh-CN" sz="1000" b="0" dirty="0">
                          <a:latin typeface="微软雅黑" panose="020B0503020204020204" pitchFamily="34" charset="-122"/>
                          <a:ea typeface="微软雅黑" panose="020B0503020204020204" pitchFamily="34" charset="-122"/>
                        </a:rPr>
                        <a:t>XXX</a:t>
                      </a:r>
                      <a:r>
                        <a:rPr lang="zh-CN" altLang="en-US" sz="1000" b="0" dirty="0">
                          <a:latin typeface="微软雅黑" panose="020B0503020204020204" pitchFamily="34" charset="-122"/>
                          <a:ea typeface="微软雅黑" panose="020B0503020204020204" pitchFamily="34" charset="-122"/>
                        </a:rPr>
                        <a:t>市</a:t>
                      </a:r>
                      <a:endParaRPr lang="zh-CN"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47145">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公园类别</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zh-CN" altLang="en-US" sz="1000" b="0" dirty="0">
                          <a:latin typeface="微软雅黑" panose="020B0503020204020204" pitchFamily="34" charset="-122"/>
                          <a:ea typeface="微软雅黑" panose="020B0503020204020204" pitchFamily="34" charset="-122"/>
                        </a:rPr>
                        <a:t>综合</a:t>
                      </a:r>
                      <a:r>
                        <a:rPr lang="zh-CN" sz="1000" b="0" dirty="0">
                          <a:latin typeface="微软雅黑" panose="020B0503020204020204" pitchFamily="34" charset="-122"/>
                          <a:ea typeface="微软雅黑" panose="020B0503020204020204" pitchFamily="34" charset="-122"/>
                        </a:rPr>
                        <a:t>公园</a:t>
                      </a:r>
                      <a:endParaRPr lang="zh-CN"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fontAlgn="auto">
                        <a:lnSpc>
                          <a:spcPct val="100000"/>
                        </a:lnSpc>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公园建成时间/</a:t>
                      </a:r>
                      <a:endParaRPr lang="zh-CN" sz="1000" b="1" dirty="0">
                        <a:solidFill>
                          <a:schemeClr val="accent1"/>
                        </a:solidFill>
                        <a:latin typeface="微软雅黑" panose="020B0503020204020204" pitchFamily="34" charset="-122"/>
                        <a:ea typeface="微软雅黑" panose="020B0503020204020204" pitchFamily="34" charset="-122"/>
                      </a:endParaRPr>
                    </a:p>
                    <a:p>
                      <a:pPr algn="ctr" fontAlgn="auto">
                        <a:lnSpc>
                          <a:spcPct val="100000"/>
                        </a:lnSpc>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改建时间</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en-US" altLang="zh-CN" sz="1000" b="0" dirty="0">
                          <a:latin typeface="微软雅黑" panose="020B0503020204020204" pitchFamily="34" charset="-122"/>
                          <a:ea typeface="微软雅黑" panose="020B0503020204020204" pitchFamily="34" charset="-122"/>
                        </a:rPr>
                        <a:t>XXX</a:t>
                      </a:r>
                      <a:r>
                        <a:rPr lang="zh-CN" altLang="en-US" sz="1000" b="0" dirty="0">
                          <a:latin typeface="微软雅黑" panose="020B0503020204020204" pitchFamily="34" charset="-122"/>
                          <a:ea typeface="微软雅黑" panose="020B0503020204020204" pitchFamily="34" charset="-122"/>
                        </a:rPr>
                        <a:t>年</a:t>
                      </a:r>
                      <a:r>
                        <a:rPr lang="en-US" altLang="zh-CN" sz="1000" b="0" dirty="0">
                          <a:latin typeface="微软雅黑" panose="020B0503020204020204" pitchFamily="34" charset="-122"/>
                          <a:ea typeface="微软雅黑" panose="020B0503020204020204" pitchFamily="34" charset="-122"/>
                        </a:rPr>
                        <a:t>/XXX</a:t>
                      </a:r>
                      <a:r>
                        <a:rPr lang="zh-CN" altLang="en-US" sz="1000" b="0" dirty="0">
                          <a:latin typeface="微软雅黑" panose="020B0503020204020204" pitchFamily="34" charset="-122"/>
                          <a:ea typeface="微软雅黑" panose="020B0503020204020204" pitchFamily="34" charset="-122"/>
                        </a:rPr>
                        <a:t>年</a:t>
                      </a:r>
                      <a:endParaRPr lang="zh-CN"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00628">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公园面积</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en-US" altLang="zh-CN" sz="1000" b="0" dirty="0">
                          <a:latin typeface="微软雅黑" panose="020B0503020204020204" pitchFamily="34" charset="-122"/>
                          <a:ea typeface="微软雅黑" panose="020B0503020204020204" pitchFamily="34" charset="-122"/>
                        </a:rPr>
                        <a:t>XXX</a:t>
                      </a:r>
                      <a:r>
                        <a:rPr lang="zh-CN" sz="1000" b="0" dirty="0">
                          <a:latin typeface="微软雅黑" panose="020B0503020204020204" pitchFamily="34" charset="-122"/>
                          <a:ea typeface="微软雅黑" panose="020B0503020204020204" pitchFamily="34" charset="-122"/>
                        </a:rPr>
                        <a:t>公顷</a:t>
                      </a:r>
                      <a:endParaRPr lang="zh-CN"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年人流量</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en-US" altLang="zh-CN" sz="1000" b="0" dirty="0">
                          <a:latin typeface="微软雅黑" panose="020B0503020204020204" pitchFamily="34" charset="-122"/>
                          <a:ea typeface="微软雅黑" panose="020B0503020204020204" pitchFamily="34" charset="-122"/>
                        </a:rPr>
                        <a:t>XXX</a:t>
                      </a:r>
                      <a:r>
                        <a:rPr lang="zh-CN" altLang="en-US" sz="1000" b="0" dirty="0">
                          <a:latin typeface="微软雅黑" panose="020B0503020204020204" pitchFamily="34" charset="-122"/>
                          <a:ea typeface="微软雅黑" panose="020B0503020204020204" pitchFamily="34" charset="-122"/>
                        </a:rPr>
                        <a:t>万</a:t>
                      </a:r>
                      <a:r>
                        <a:rPr lang="zh-CN" sz="1000" b="0" dirty="0">
                          <a:latin typeface="微软雅黑" panose="020B0503020204020204" pitchFamily="34" charset="-122"/>
                          <a:ea typeface="微软雅黑" panose="020B0503020204020204" pitchFamily="34" charset="-122"/>
                        </a:rPr>
                        <a:t>人</a:t>
                      </a:r>
                      <a:endParaRPr lang="zh-CN"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00628">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公园管理机构</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en-US" altLang="zh-CN" sz="1000" b="0" dirty="0">
                          <a:latin typeface="微软雅黑" panose="020B0503020204020204" pitchFamily="34" charset="-122"/>
                          <a:ea typeface="微软雅黑" panose="020B0503020204020204" pitchFamily="34" charset="-122"/>
                        </a:rPr>
                        <a:t>XXXX</a:t>
                      </a:r>
                      <a:endParaRPr lang="en-US" altLang="zh-CN"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公园运维方式/资金</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algn="ctr">
                        <a:spcBef>
                          <a:spcPct val="30000"/>
                        </a:spcBef>
                        <a:spcAft>
                          <a:spcPts val="400"/>
                        </a:spcAft>
                        <a:buClrTx/>
                        <a:buSzTx/>
                        <a:buFontTx/>
                        <a:buNone/>
                      </a:pPr>
                      <a:r>
                        <a:rPr lang="en-US" altLang="zh-CN" sz="1000" b="0" dirty="0">
                          <a:latin typeface="微软雅黑" panose="020B0503020204020204" pitchFamily="34" charset="-122"/>
                          <a:ea typeface="微软雅黑" panose="020B0503020204020204" pitchFamily="34" charset="-122"/>
                        </a:rPr>
                        <a:t>XXX</a:t>
                      </a:r>
                      <a:r>
                        <a:rPr lang="zh-CN" altLang="en-US" sz="1000" b="0" dirty="0">
                          <a:latin typeface="微软雅黑" panose="020B0503020204020204" pitchFamily="34" charset="-122"/>
                          <a:ea typeface="微软雅黑" panose="020B0503020204020204" pitchFamily="34" charset="-122"/>
                        </a:rPr>
                        <a:t>万元</a:t>
                      </a:r>
                      <a:endParaRPr lang="zh-CN" altLang="en-US" sz="1000" b="0" dirty="0">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00628">
                <a:tc>
                  <a:txBody>
                    <a:bodyPr/>
                    <a:lstStyle/>
                    <a:p>
                      <a:pPr marL="0" algn="ctr">
                        <a:spcBef>
                          <a:spcPts val="0"/>
                        </a:spcBef>
                        <a:spcAft>
                          <a:spcPts val="0"/>
                        </a:spcAft>
                        <a:buClrTx/>
                        <a:buSzTx/>
                        <a:buFontTx/>
                      </a:pPr>
                      <a:r>
                        <a:rPr lang="zh-CN" sz="1000" b="1" dirty="0">
                          <a:solidFill>
                            <a:schemeClr val="accent1"/>
                          </a:solidFill>
                          <a:latin typeface="微软雅黑" panose="020B0503020204020204" pitchFamily="34" charset="-122"/>
                          <a:ea typeface="微软雅黑" panose="020B0503020204020204" pitchFamily="34" charset="-122"/>
                        </a:rPr>
                        <a:t>总体特色</a:t>
                      </a:r>
                      <a:endParaRPr lang="zh-CN" sz="1000" b="1" dirty="0">
                        <a:solidFill>
                          <a:schemeClr val="accent1"/>
                        </a:solidFill>
                        <a:latin typeface="微软雅黑" panose="020B0503020204020204" pitchFamily="34" charset="-122"/>
                        <a:ea typeface="微软雅黑" panose="020B0503020204020204" pitchFamily="34" charset="-122"/>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gridSpan="3">
                  <a:txBody>
                    <a:bodyPr/>
                    <a:lstStyle/>
                    <a:p>
                      <a:pPr marL="0" algn="just">
                        <a:spcBef>
                          <a:spcPct val="30000"/>
                        </a:spcBef>
                        <a:spcAft>
                          <a:spcPts val="400"/>
                        </a:spcAft>
                        <a:buClrTx/>
                        <a:buSzTx/>
                        <a:buFontTx/>
                      </a:pP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XXXXXX</a:t>
                      </a:r>
                      <a:endParaRPr lang="en-US" altLang="zh-CN" sz="1000" b="0" dirty="0">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68580" marR="68580" marT="9525"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hMerge="1">
                  <a:tcPr>
                    <a:lnT w="12700">
                      <a:solidFill>
                        <a:srgbClr val="7FD7F7"/>
                      </a:solidFill>
                      <a:prstDash val="solid"/>
                    </a:lnT>
                    <a:lnB w="12700">
                      <a:solidFill>
                        <a:srgbClr val="7FD7F7"/>
                      </a:solidFill>
                      <a:prstDash val="solid"/>
                    </a:lnB>
                  </a:tcPr>
                </a:tc>
                <a:tc hMerge="1">
                  <a:tcPr>
                    <a:lnR w="19050">
                      <a:solidFill>
                        <a:srgbClr val="7FD7F7"/>
                      </a:solidFill>
                      <a:prstDash val="solid"/>
                    </a:lnR>
                    <a:lnT w="12700">
                      <a:solidFill>
                        <a:srgbClr val="7FD7F7"/>
                      </a:solidFill>
                      <a:prstDash val="solid"/>
                    </a:lnT>
                    <a:lnB w="12700">
                      <a:solidFill>
                        <a:srgbClr val="7FD7F7"/>
                      </a:solidFill>
                      <a:prstDash val="solid"/>
                    </a:lnB>
                  </a:tcPr>
                </a:tc>
              </a:tr>
            </a:tbl>
          </a:graphicData>
        </a:graphic>
      </p:graphicFrame>
      <p:sp>
        <p:nvSpPr>
          <p:cNvPr id="30" name="矩形 29"/>
          <p:cNvSpPr/>
          <p:nvPr/>
        </p:nvSpPr>
        <p:spPr>
          <a:xfrm>
            <a:off x="594360" y="1729740"/>
            <a:ext cx="5692140" cy="290131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公园代表性照片</a:t>
            </a:r>
            <a:endParaRPr lang="zh-CN" altLang="en-US"/>
          </a:p>
        </p:txBody>
      </p:sp>
      <p:sp>
        <p:nvSpPr>
          <p:cNvPr id="31" name="矩形 30"/>
          <p:cNvSpPr/>
          <p:nvPr/>
        </p:nvSpPr>
        <p:spPr>
          <a:xfrm>
            <a:off x="542925" y="7172325"/>
            <a:ext cx="5760085" cy="197802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公园代表性照片</a:t>
            </a: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图表 11"/>
          <p:cNvGraphicFramePr/>
          <p:nvPr/>
        </p:nvGraphicFramePr>
        <p:xfrm>
          <a:off x="715781" y="5789770"/>
          <a:ext cx="5297604" cy="2144084"/>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11" name="图表 10"/>
          <p:cNvGraphicFramePr/>
          <p:nvPr/>
        </p:nvGraphicFramePr>
        <p:xfrm>
          <a:off x="530178" y="2506897"/>
          <a:ext cx="2994303" cy="1860319"/>
        </p:xfrm>
        <a:graphic>
          <a:graphicData uri="http://schemas.openxmlformats.org/drawingml/2006/chart">
            <c:chart xmlns:c="http://schemas.openxmlformats.org/drawingml/2006/chart" xmlns:r="http://schemas.openxmlformats.org/officeDocument/2006/relationships" r:id="rId2"/>
          </a:graphicData>
        </a:graphic>
      </p:graphicFrame>
      <p:sp>
        <p:nvSpPr>
          <p:cNvPr id="27" name="文本框 26"/>
          <p:cNvSpPr txBox="1"/>
          <p:nvPr/>
        </p:nvSpPr>
        <p:spPr>
          <a:xfrm>
            <a:off x="576766" y="1177266"/>
            <a:ext cx="2594610" cy="132559"/>
          </a:xfrm>
          <a:prstGeom prst="roundRect">
            <a:avLst/>
          </a:prstGeom>
          <a:noFill/>
        </p:spPr>
        <p:txBody>
          <a:bodyPr wrap="square" lIns="0" tIns="0" rIns="0" bIns="0" anchor="ctr">
            <a:noAutofit/>
          </a:bodyPr>
          <a:lstStyle>
            <a:defPPr>
              <a:defRPr lang="en-US"/>
            </a:defPPr>
            <a:lvl1pPr lvl="0">
              <a:lnSpc>
                <a:spcPct val="125000"/>
              </a:lnSpc>
              <a:spcBef>
                <a:spcPts val="600"/>
              </a:spcBef>
              <a:spcAft>
                <a:spcPts val="0"/>
              </a:spcAft>
              <a:defRPr sz="1400" b="1">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en-US" sz="1200" dirty="0">
                <a:solidFill>
                  <a:schemeClr val="tx1"/>
                </a:solidFill>
              </a:rPr>
              <a:t>5. </a:t>
            </a:r>
            <a:r>
              <a:rPr lang="zh-CN" altLang="en-US" sz="1200" dirty="0">
                <a:solidFill>
                  <a:schemeClr val="tx1"/>
                </a:solidFill>
              </a:rPr>
              <a:t>特色评价情况</a:t>
            </a:r>
            <a:endParaRPr lang="zh-CN" altLang="en-US" sz="1200" dirty="0">
              <a:solidFill>
                <a:schemeClr val="tx1"/>
              </a:solidFill>
            </a:endParaRPr>
          </a:p>
        </p:txBody>
      </p:sp>
      <p:grpSp>
        <p:nvGrpSpPr>
          <p:cNvPr id="29" name="组合 28"/>
          <p:cNvGrpSpPr/>
          <p:nvPr/>
        </p:nvGrpSpPr>
        <p:grpSpPr>
          <a:xfrm>
            <a:off x="477520" y="1645543"/>
            <a:ext cx="1617980" cy="267335"/>
            <a:chOff x="881" y="2527"/>
            <a:chExt cx="2548" cy="421"/>
          </a:xfrm>
        </p:grpSpPr>
        <p:sp>
          <p:nvSpPr>
            <p:cNvPr id="30" name="文本框 29"/>
            <p:cNvSpPr txBox="1"/>
            <p:nvPr/>
          </p:nvSpPr>
          <p:spPr>
            <a:xfrm>
              <a:off x="881" y="2527"/>
              <a:ext cx="2548" cy="421"/>
            </a:xfrm>
            <a:prstGeom prst="rect">
              <a:avLst/>
            </a:prstGeom>
            <a:noFill/>
          </p:spPr>
          <p:txBody>
            <a:bodyPr wrap="square">
              <a:spAutoFit/>
            </a:bodyPr>
            <a:lstStyle/>
            <a:p>
              <a:pPr indent="266700" algn="just" fontAlgn="auto">
                <a:lnSpc>
                  <a:spcPct val="125000"/>
                </a:lnSpc>
                <a:spcBef>
                  <a:spcPts val="0"/>
                </a:spcBef>
                <a:spcAft>
                  <a:spcPts val="1200"/>
                </a:spcAft>
                <a:buClrTx/>
                <a:buSzTx/>
                <a:buFontTx/>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特色评价</a:t>
              </a:r>
              <a:endPar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31" name="圆角矩形 18"/>
            <p:cNvSpPr>
              <a:spLocks noChangeAspect="1"/>
            </p:cNvSpPr>
            <p:nvPr/>
          </p:nvSpPr>
          <p:spPr>
            <a:xfrm>
              <a:off x="1049" y="264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grpSp>
        <p:nvGrpSpPr>
          <p:cNvPr id="32" name="组合 31"/>
          <p:cNvGrpSpPr/>
          <p:nvPr/>
        </p:nvGrpSpPr>
        <p:grpSpPr>
          <a:xfrm>
            <a:off x="495935" y="4893420"/>
            <a:ext cx="1617980" cy="267335"/>
            <a:chOff x="881" y="2527"/>
            <a:chExt cx="2548" cy="421"/>
          </a:xfrm>
        </p:grpSpPr>
        <p:sp>
          <p:nvSpPr>
            <p:cNvPr id="33" name="文本框 32"/>
            <p:cNvSpPr txBox="1"/>
            <p:nvPr/>
          </p:nvSpPr>
          <p:spPr>
            <a:xfrm>
              <a:off x="881" y="2527"/>
              <a:ext cx="2548" cy="421"/>
            </a:xfrm>
            <a:prstGeom prst="rect">
              <a:avLst/>
            </a:prstGeom>
            <a:noFill/>
          </p:spPr>
          <p:txBody>
            <a:bodyPr wrap="square">
              <a:spAutoFit/>
            </a:bodyPr>
            <a:lstStyle/>
            <a:p>
              <a:pPr indent="266700" algn="just" fontAlgn="auto">
                <a:lnSpc>
                  <a:spcPct val="125000"/>
                </a:lnSpc>
                <a:spcBef>
                  <a:spcPts val="0"/>
                </a:spcBef>
                <a:spcAft>
                  <a:spcPts val="1200"/>
                </a:spcAft>
                <a:buClrTx/>
                <a:buSzTx/>
                <a:buFontTx/>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rPr>
                <a:t>特色评价子项情况</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34" name="圆角矩形 27"/>
            <p:cNvSpPr>
              <a:spLocks noChangeAspect="1"/>
            </p:cNvSpPr>
            <p:nvPr/>
          </p:nvSpPr>
          <p:spPr>
            <a:xfrm>
              <a:off x="1049" y="264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graphicFrame>
        <p:nvGraphicFramePr>
          <p:cNvPr id="81" name="表格 80"/>
          <p:cNvGraphicFramePr>
            <a:graphicFrameLocks noGrp="1"/>
          </p:cNvGraphicFramePr>
          <p:nvPr/>
        </p:nvGraphicFramePr>
        <p:xfrm>
          <a:off x="976393" y="7562815"/>
          <a:ext cx="4982710" cy="502824"/>
        </p:xfrm>
        <a:graphic>
          <a:graphicData uri="http://schemas.openxmlformats.org/drawingml/2006/table">
            <a:tbl>
              <a:tblPr/>
              <a:tblGrid>
                <a:gridCol w="498271"/>
                <a:gridCol w="498271"/>
                <a:gridCol w="498271"/>
                <a:gridCol w="498271"/>
                <a:gridCol w="498271"/>
                <a:gridCol w="498271"/>
                <a:gridCol w="498271"/>
                <a:gridCol w="498271"/>
                <a:gridCol w="498271"/>
                <a:gridCol w="498271"/>
              </a:tblGrid>
              <a:tr h="252784">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空间共享</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cap="flat" cmpd="sng">
                      <a:solidFill>
                        <a:srgbClr val="FFFFFF"/>
                      </a:solidFill>
                      <a:prstDash val="solid"/>
                      <a:headEnd type="none" w="med" len="med"/>
                      <a:tailEnd type="none" w="med" len="med"/>
                    </a:lnT>
                    <a:lnB w="12700">
                      <a:solidFill>
                        <a:srgbClr val="FFFFFF"/>
                      </a:solidFill>
                      <a:prstDash val="solid"/>
                    </a:lnB>
                    <a:lnTlToBr w="12700" cmpd="sng">
                      <a:noFill/>
                      <a:prstDash val="solid"/>
                    </a:lnTlToBr>
                    <a:lnBlToTr w="12700" cmpd="sng">
                      <a:noFill/>
                      <a:prstDash val="solid"/>
                    </a:lnBlToTr>
                    <a:solidFill>
                      <a:srgbClr val="FAEDEF"/>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城园共融</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solidFill>
                      <a:srgbClr val="ECC9CE"/>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文化活动</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F4EEF4"/>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休憩健身</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E9DDE8"/>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配套经营</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DECBDC"/>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资源利用</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ECF6FA"/>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自然教育</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D7EBF5"/>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生物监测</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C5E2ED"/>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智慧服务</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F7FDED"/>
                    </a:solidFill>
                  </a:tcPr>
                </a:tc>
                <a:tc>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latin typeface="微软雅黑" panose="020B0503020204020204" pitchFamily="34" charset="-122"/>
                          <a:ea typeface="微软雅黑" panose="020B0503020204020204" pitchFamily="34" charset="-122"/>
                        </a:rPr>
                        <a:t>智慧管理</a:t>
                      </a:r>
                      <a:endParaRPr lang="zh-CN" altLang="en-US" sz="800" b="1" i="0" dirty="0">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cap="flat" cmpd="sng">
                      <a:solidFill>
                        <a:srgbClr val="FFFFFF"/>
                      </a:solidFill>
                      <a:prstDash val="solid"/>
                      <a:headEnd type="none" w="med" len="med"/>
                      <a:tailEnd type="none" w="med" len="med"/>
                    </a:lnB>
                    <a:lnTlToBr w="12700" cmpd="sng">
                      <a:noFill/>
                      <a:prstDash val="solid"/>
                    </a:lnTlToBr>
                    <a:lnBlToTr w="12700" cmpd="sng">
                      <a:noFill/>
                      <a:prstDash val="solid"/>
                    </a:lnBlToTr>
                    <a:solidFill>
                      <a:srgbClr val="E5F6C7"/>
                    </a:solidFill>
                  </a:tcPr>
                </a:tc>
              </a:tr>
              <a:tr h="245967">
                <a:tc gridSpan="2">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solidFill>
                            <a:schemeClr val="bg1"/>
                          </a:solidFill>
                          <a:latin typeface="微软雅黑" panose="020B0503020204020204" pitchFamily="34" charset="-122"/>
                          <a:ea typeface="微软雅黑" panose="020B0503020204020204" pitchFamily="34" charset="-122"/>
                        </a:rPr>
                        <a:t>开放共享</a:t>
                      </a:r>
                      <a:endParaRPr lang="zh-CN" altLang="en-US" sz="800" b="1" i="0" dirty="0">
                        <a:solidFill>
                          <a:schemeClr val="bg1"/>
                        </a:solidFill>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a:solidFill>
                        <a:srgbClr val="FFFFFF"/>
                      </a:solidFill>
                      <a:prstDash val="solid"/>
                    </a:lnT>
                    <a:lnB w="12700">
                      <a:solidFill>
                        <a:srgbClr val="FFFFFF"/>
                      </a:solidFill>
                      <a:prstDash val="solid"/>
                    </a:lnB>
                    <a:lnTlToBr w="12700" cmpd="sng">
                      <a:noFill/>
                      <a:prstDash val="solid"/>
                    </a:lnTlToBr>
                    <a:lnBlToTr w="12700" cmpd="sng">
                      <a:noFill/>
                      <a:prstDash val="solid"/>
                    </a:lnBlToTr>
                    <a:solidFill>
                      <a:srgbClr val="E198A1"/>
                    </a:solidFill>
                  </a:tcPr>
                </a:tc>
                <a:tc hMerge="1">
                  <a:tcPr>
                    <a:lnR w="12700" cap="flat" cmpd="sng">
                      <a:solidFill>
                        <a:schemeClr val="bg1"/>
                      </a:solidFill>
                      <a:prstDash val="solid"/>
                      <a:headEnd type="none" w="med" len="med"/>
                      <a:tailEnd type="none" w="med" len="med"/>
                    </a:lnR>
                    <a:lnT w="12700">
                      <a:solidFill>
                        <a:schemeClr val="bg1"/>
                      </a:solidFill>
                      <a:prstDash val="solid"/>
                    </a:lnT>
                    <a:lnB w="12700">
                      <a:solidFill>
                        <a:schemeClr val="bg1"/>
                      </a:solidFill>
                      <a:prstDash val="solid"/>
                    </a:lnB>
                  </a:tcPr>
                </a:tc>
                <a:tc gridSpan="3">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solidFill>
                            <a:schemeClr val="bg1"/>
                          </a:solidFill>
                          <a:latin typeface="微软雅黑" panose="020B0503020204020204" pitchFamily="34" charset="-122"/>
                          <a:ea typeface="微软雅黑" panose="020B0503020204020204" pitchFamily="34" charset="-122"/>
                        </a:rPr>
                        <a:t>活力场景</a:t>
                      </a:r>
                      <a:endParaRPr lang="zh-CN" altLang="en-US" sz="800" b="1" i="0" dirty="0">
                        <a:solidFill>
                          <a:schemeClr val="bg1"/>
                        </a:solidFill>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cap="flat" cmpd="sng">
                      <a:solidFill>
                        <a:srgbClr val="FFFFFF"/>
                      </a:solidFill>
                      <a:prstDash val="solid"/>
                      <a:headEnd type="none" w="med" len="med"/>
                      <a:tailEnd type="none" w="med" len="med"/>
                    </a:lnT>
                    <a:lnB w="12700">
                      <a:solidFill>
                        <a:srgbClr val="FFFFFF"/>
                      </a:solidFill>
                      <a:prstDash val="solid"/>
                    </a:lnB>
                    <a:lnTlToBr w="12700" cmpd="sng">
                      <a:noFill/>
                      <a:prstDash val="solid"/>
                    </a:lnTlToBr>
                    <a:lnBlToTr w="12700" cmpd="sng">
                      <a:noFill/>
                      <a:prstDash val="solid"/>
                    </a:lnBlToTr>
                    <a:solidFill>
                      <a:srgbClr val="A871A0"/>
                    </a:solidFill>
                  </a:tcPr>
                </a:tc>
                <a:tc hMerge="1">
                  <a:tcPr>
                    <a:lnT w="12700" cap="flat" cmpd="sng">
                      <a:solidFill>
                        <a:schemeClr val="bg1"/>
                      </a:solidFill>
                      <a:prstDash val="solid"/>
                      <a:headEnd type="none" w="med" len="med"/>
                      <a:tailEnd type="none" w="med" len="med"/>
                    </a:lnT>
                    <a:lnB w="12700">
                      <a:solidFill>
                        <a:schemeClr val="bg1"/>
                      </a:solidFill>
                      <a:prstDash val="solid"/>
                    </a:lnB>
                  </a:tcPr>
                </a:tc>
                <a:tc hMerge="1">
                  <a:tcPr>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a:solidFill>
                        <a:schemeClr val="bg1"/>
                      </a:solidFill>
                      <a:prstDash val="solid"/>
                    </a:lnB>
                  </a:tcPr>
                </a:tc>
                <a:tc gridSpan="3">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solidFill>
                            <a:schemeClr val="bg1"/>
                          </a:solidFill>
                          <a:latin typeface="微软雅黑" panose="020B0503020204020204" pitchFamily="34" charset="-122"/>
                          <a:ea typeface="微软雅黑" panose="020B0503020204020204" pitchFamily="34" charset="-122"/>
                        </a:rPr>
                        <a:t>自然友好</a:t>
                      </a:r>
                      <a:endParaRPr lang="zh-CN" altLang="en-US" sz="800" b="1" i="0" dirty="0">
                        <a:solidFill>
                          <a:schemeClr val="bg1"/>
                        </a:solidFill>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cap="flat" cmpd="sng">
                      <a:solidFill>
                        <a:srgbClr val="FFFFFF"/>
                      </a:solidFill>
                      <a:prstDash val="solid"/>
                      <a:headEnd type="none" w="med" len="med"/>
                      <a:tailEnd type="none" w="med" len="med"/>
                    </a:lnT>
                    <a:lnB w="12700">
                      <a:solidFill>
                        <a:srgbClr val="FFFFFF"/>
                      </a:solidFill>
                      <a:prstDash val="solid"/>
                    </a:lnB>
                    <a:lnTlToBr w="12700" cmpd="sng">
                      <a:noFill/>
                      <a:prstDash val="solid"/>
                    </a:lnTlToBr>
                    <a:lnBlToTr w="12700" cmpd="sng">
                      <a:noFill/>
                      <a:prstDash val="solid"/>
                    </a:lnBlToTr>
                    <a:solidFill>
                      <a:srgbClr val="5DAECF"/>
                    </a:solidFill>
                  </a:tcPr>
                </a:tc>
                <a:tc hMerge="1">
                  <a:tcPr>
                    <a:lnT w="12700" cap="flat" cmpd="sng">
                      <a:solidFill>
                        <a:schemeClr val="bg1"/>
                      </a:solidFill>
                      <a:prstDash val="solid"/>
                      <a:headEnd type="none" w="med" len="med"/>
                      <a:tailEnd type="none" w="med" len="med"/>
                    </a:lnT>
                    <a:lnB w="12700">
                      <a:solidFill>
                        <a:schemeClr val="bg1"/>
                      </a:solidFill>
                      <a:prstDash val="solid"/>
                    </a:lnB>
                  </a:tcPr>
                </a:tc>
                <a:tc hMerge="1">
                  <a:tcPr>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a:solidFill>
                        <a:schemeClr val="bg1"/>
                      </a:solidFill>
                      <a:prstDash val="solid"/>
                    </a:lnB>
                  </a:tcPr>
                </a:tc>
                <a:tc gridSpan="2">
                  <a:txBody>
                    <a:bodyPr/>
                    <a:lstStyle>
                      <a:defPPr>
                        <a:defRPr lang="zh-CN">
                          <a:solidFill>
                            <a:schemeClr val="tx1"/>
                          </a:solidFill>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ctr">
                        <a:buClrTx/>
                        <a:buSzTx/>
                        <a:buFontTx/>
                      </a:pPr>
                      <a:r>
                        <a:rPr lang="zh-CN" altLang="en-US" sz="800" b="1" i="0" dirty="0">
                          <a:solidFill>
                            <a:schemeClr val="bg1"/>
                          </a:solidFill>
                          <a:latin typeface="微软雅黑" panose="020B0503020204020204" pitchFamily="34" charset="-122"/>
                          <a:ea typeface="微软雅黑" panose="020B0503020204020204" pitchFamily="34" charset="-122"/>
                        </a:rPr>
                        <a:t>科技赋能</a:t>
                      </a:r>
                      <a:endParaRPr lang="zh-CN" altLang="en-US" sz="800" b="1" i="0" dirty="0">
                        <a:solidFill>
                          <a:schemeClr val="bg1"/>
                        </a:solidFill>
                        <a:latin typeface="微软雅黑" panose="020B0503020204020204" pitchFamily="34" charset="-122"/>
                        <a:ea typeface="微软雅黑" panose="020B0503020204020204" pitchFamily="34" charset="-122"/>
                      </a:endParaRPr>
                    </a:p>
                  </a:txBody>
                  <a:tcPr marL="107950" marR="107950" marT="13017" marB="0" anchor="ctr">
                    <a:lnL w="12700" cap="flat" cmpd="sng">
                      <a:solidFill>
                        <a:srgbClr val="FFFFFF"/>
                      </a:solidFill>
                      <a:prstDash val="solid"/>
                      <a:headEnd type="none" w="med" len="med"/>
                      <a:tailEnd type="none" w="med" len="med"/>
                    </a:lnL>
                    <a:lnR w="12700" cap="flat" cmpd="sng">
                      <a:solidFill>
                        <a:srgbClr val="FFFFFF"/>
                      </a:solidFill>
                      <a:prstDash val="solid"/>
                      <a:headEnd type="none" w="med" len="med"/>
                      <a:tailEnd type="none" w="med" len="med"/>
                    </a:lnR>
                    <a:lnT w="12700" cap="flat" cmpd="sng">
                      <a:solidFill>
                        <a:srgbClr val="FFFFFF"/>
                      </a:solidFill>
                      <a:prstDash val="solid"/>
                      <a:headEnd type="none" w="med" len="med"/>
                      <a:tailEnd type="none" w="med" len="med"/>
                    </a:lnT>
                    <a:lnB w="12700">
                      <a:solidFill>
                        <a:srgbClr val="FFFFFF"/>
                      </a:solidFill>
                      <a:prstDash val="solid"/>
                    </a:lnB>
                    <a:lnTlToBr w="12700" cmpd="sng">
                      <a:noFill/>
                      <a:prstDash val="solid"/>
                    </a:lnTlToBr>
                    <a:lnBlToTr w="12700" cmpd="sng">
                      <a:noFill/>
                      <a:prstDash val="solid"/>
                    </a:lnBlToTr>
                    <a:solidFill>
                      <a:srgbClr val="7DAE01"/>
                    </a:solidFill>
                  </a:tcPr>
                </a:tc>
                <a:tc hMerge="1">
                  <a:tcPr>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a:solidFill>
                        <a:schemeClr val="bg1"/>
                      </a:solidFill>
                      <a:prstDash val="solid"/>
                    </a:lnB>
                  </a:tcPr>
                </a:tc>
              </a:tr>
            </a:tbl>
          </a:graphicData>
        </a:graphic>
      </p:graphicFrame>
      <p:sp>
        <p:nvSpPr>
          <p:cNvPr id="105" name="矩形 104"/>
          <p:cNvSpPr/>
          <p:nvPr/>
        </p:nvSpPr>
        <p:spPr>
          <a:xfrm>
            <a:off x="2196465" y="2035982"/>
            <a:ext cx="2485390" cy="284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tx1"/>
                </a:solidFill>
                <a:latin typeface="微软雅黑" panose="020B0503020204020204" pitchFamily="34" charset="-122"/>
                <a:ea typeface="微软雅黑" panose="020B0503020204020204" pitchFamily="34" charset="-122"/>
              </a:rPr>
              <a:t>基础评价情况总分：</a:t>
            </a:r>
            <a:r>
              <a:rPr lang="en-US" altLang="zh-CN" sz="1200" b="1" dirty="0">
                <a:solidFill>
                  <a:srgbClr val="E8A775"/>
                </a:solidFill>
                <a:latin typeface="微软雅黑" panose="020B0503020204020204" pitchFamily="34" charset="-122"/>
                <a:ea typeface="微软雅黑" panose="020B0503020204020204" pitchFamily="34" charset="-122"/>
              </a:rPr>
              <a:t>**</a:t>
            </a:r>
            <a:r>
              <a:rPr lang="zh-CN" altLang="en-US" sz="1200" b="1" dirty="0">
                <a:solidFill>
                  <a:srgbClr val="E8A775"/>
                </a:solidFill>
                <a:latin typeface="微软雅黑" panose="020B0503020204020204" pitchFamily="34" charset="-122"/>
                <a:ea typeface="微软雅黑" panose="020B0503020204020204" pitchFamily="34" charset="-122"/>
              </a:rPr>
              <a:t>分</a:t>
            </a:r>
            <a:endParaRPr lang="zh-CN" altLang="en-US" sz="1200" b="1" dirty="0">
              <a:solidFill>
                <a:srgbClr val="E8A775"/>
              </a:solidFill>
              <a:latin typeface="微软雅黑" panose="020B0503020204020204" pitchFamily="34" charset="-122"/>
              <a:ea typeface="微软雅黑" panose="020B0503020204020204" pitchFamily="34" charset="-122"/>
            </a:endParaRPr>
          </a:p>
        </p:txBody>
      </p:sp>
      <p:sp>
        <p:nvSpPr>
          <p:cNvPr id="106" name="圆角矩形 6"/>
          <p:cNvSpPr/>
          <p:nvPr/>
        </p:nvSpPr>
        <p:spPr>
          <a:xfrm>
            <a:off x="3939064" y="2765486"/>
            <a:ext cx="757555" cy="191770"/>
          </a:xfrm>
          <a:prstGeom prst="roundRect">
            <a:avLst/>
          </a:prstGeom>
          <a:solidFill>
            <a:srgbClr val="E8A775"/>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开放共享</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107" name="圆角矩形 13"/>
          <p:cNvSpPr/>
          <p:nvPr/>
        </p:nvSpPr>
        <p:spPr>
          <a:xfrm>
            <a:off x="3938429" y="3109021"/>
            <a:ext cx="757555" cy="191770"/>
          </a:xfrm>
          <a:prstGeom prst="roundRect">
            <a:avLst/>
          </a:prstGeom>
          <a:solidFill>
            <a:srgbClr val="E8A775"/>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活力场景</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108" name="圆角矩形 21"/>
          <p:cNvSpPr/>
          <p:nvPr/>
        </p:nvSpPr>
        <p:spPr>
          <a:xfrm>
            <a:off x="3939064" y="3451921"/>
            <a:ext cx="757555" cy="191770"/>
          </a:xfrm>
          <a:prstGeom prst="roundRect">
            <a:avLst/>
          </a:prstGeom>
          <a:solidFill>
            <a:srgbClr val="E8A775"/>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自然友好</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109" name="圆角矩形 29"/>
          <p:cNvSpPr/>
          <p:nvPr/>
        </p:nvSpPr>
        <p:spPr>
          <a:xfrm>
            <a:off x="3938429" y="3811331"/>
            <a:ext cx="757555" cy="191770"/>
          </a:xfrm>
          <a:prstGeom prst="roundRect">
            <a:avLst/>
          </a:prstGeom>
          <a:solidFill>
            <a:srgbClr val="E8A775"/>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科技赋能</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110" name="圆角矩形 34"/>
          <p:cNvSpPr/>
          <p:nvPr/>
        </p:nvSpPr>
        <p:spPr>
          <a:xfrm>
            <a:off x="578485" y="2392852"/>
            <a:ext cx="5700273" cy="1967972"/>
          </a:xfrm>
          <a:prstGeom prst="roundRect">
            <a:avLst>
              <a:gd name="adj" fmla="val 9304"/>
            </a:avLst>
          </a:prstGeom>
          <a:noFill/>
          <a:ln>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579845" y="5845022"/>
            <a:ext cx="5745454" cy="1649631"/>
            <a:chOff x="579845" y="5845022"/>
            <a:chExt cx="5745454" cy="1649631"/>
          </a:xfrm>
        </p:grpSpPr>
        <p:sp>
          <p:nvSpPr>
            <p:cNvPr id="3" name="文本框 2"/>
            <p:cNvSpPr txBox="1"/>
            <p:nvPr/>
          </p:nvSpPr>
          <p:spPr>
            <a:xfrm>
              <a:off x="579845" y="6041421"/>
              <a:ext cx="145360" cy="174791"/>
            </a:xfrm>
            <a:prstGeom prst="rect">
              <a:avLst/>
            </a:prstGeom>
            <a:noFill/>
          </p:spPr>
          <p:txBody>
            <a:bodyPr wrap="square" lIns="0" tIns="0" rIns="0" bIns="0">
              <a:spAutoFit/>
            </a:bodyPr>
            <a:lstStyle/>
            <a:p>
              <a:pPr indent="0" algn="just" fontAlgn="auto">
                <a:lnSpc>
                  <a:spcPct val="125000"/>
                </a:lnSpc>
                <a:spcBef>
                  <a:spcPts val="0"/>
                </a:spcBef>
                <a:spcAft>
                  <a:spcPts val="600"/>
                </a:spcAft>
                <a:buClrTx/>
                <a:buSzTx/>
                <a:buFontTx/>
              </a:pPr>
              <a:r>
                <a:rPr lang="zh-CN" altLang="en-US" sz="1000" b="1" kern="100" dirty="0">
                  <a:solidFill>
                    <a:schemeClr val="accent4">
                      <a:lumMod val="75000"/>
                    </a:schemeClr>
                  </a:solidFill>
                  <a:latin typeface="微软雅黑" panose="020B0503020204020204" pitchFamily="34" charset="-122"/>
                  <a:ea typeface="微软雅黑" panose="020B0503020204020204" pitchFamily="34" charset="-122"/>
                  <a:cs typeface="Times New Roman" panose="02020603050405020304" pitchFamily="18" charset="0"/>
                </a:rPr>
                <a:t>好</a:t>
              </a:r>
              <a:endParaRPr lang="zh-CN" altLang="en-US" sz="1000" b="1" kern="100" dirty="0">
                <a:solidFill>
                  <a:schemeClr val="accent4">
                    <a:lumMod val="75000"/>
                  </a:schemeClr>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4" name="文本框 3"/>
            <p:cNvSpPr txBox="1"/>
            <p:nvPr/>
          </p:nvSpPr>
          <p:spPr>
            <a:xfrm>
              <a:off x="579845" y="6424696"/>
              <a:ext cx="145360" cy="367152"/>
            </a:xfrm>
            <a:prstGeom prst="rect">
              <a:avLst/>
            </a:prstGeom>
            <a:noFill/>
          </p:spPr>
          <p:txBody>
            <a:bodyPr wrap="square" lIns="0" tIns="0" rIns="0" bIns="0">
              <a:spAutoFit/>
            </a:bodyPr>
            <a:lstStyle/>
            <a:p>
              <a:pPr indent="0" algn="just" fontAlgn="auto">
                <a:lnSpc>
                  <a:spcPct val="125000"/>
                </a:lnSpc>
                <a:spcBef>
                  <a:spcPts val="0"/>
                </a:spcBef>
                <a:spcAft>
                  <a:spcPts val="600"/>
                </a:spcAft>
                <a:buClrTx/>
                <a:buSzTx/>
                <a:buFontTx/>
              </a:pPr>
              <a:r>
                <a:rPr lang="zh-CN" altLang="en-US" sz="1000" b="1" kern="100" dirty="0">
                  <a:solidFill>
                    <a:schemeClr val="accent4"/>
                  </a:solidFill>
                  <a:latin typeface="微软雅黑" panose="020B0503020204020204" pitchFamily="34" charset="-122"/>
                  <a:ea typeface="微软雅黑" panose="020B0503020204020204" pitchFamily="34" charset="-122"/>
                  <a:cs typeface="Times New Roman" panose="02020603050405020304" pitchFamily="18" charset="0"/>
                </a:rPr>
                <a:t>较好</a:t>
              </a:r>
              <a:endParaRPr lang="zh-CN" altLang="en-US" sz="1000" b="1" kern="100" dirty="0">
                <a:solidFill>
                  <a:schemeClr val="accent4"/>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 name="文本框 4"/>
            <p:cNvSpPr txBox="1"/>
            <p:nvPr/>
          </p:nvSpPr>
          <p:spPr>
            <a:xfrm>
              <a:off x="579845" y="6974214"/>
              <a:ext cx="145360" cy="367152"/>
            </a:xfrm>
            <a:prstGeom prst="rect">
              <a:avLst/>
            </a:prstGeom>
            <a:noFill/>
          </p:spPr>
          <p:txBody>
            <a:bodyPr wrap="square" lIns="0" tIns="0" rIns="0" bIns="0">
              <a:spAutoFit/>
            </a:bodyPr>
            <a:lstStyle/>
            <a:p>
              <a:pPr indent="0" algn="just" fontAlgn="auto">
                <a:lnSpc>
                  <a:spcPct val="125000"/>
                </a:lnSpc>
                <a:spcBef>
                  <a:spcPts val="0"/>
                </a:spcBef>
                <a:spcAft>
                  <a:spcPts val="600"/>
                </a:spcAft>
                <a:buClrTx/>
                <a:buSzTx/>
                <a:buFontTx/>
              </a:pPr>
              <a:r>
                <a:rPr lang="zh-CN" altLang="en-US" sz="1000" b="1" kern="100" dirty="0">
                  <a:solidFill>
                    <a:schemeClr val="accent4">
                      <a:lumMod val="60000"/>
                      <a:lumOff val="40000"/>
                    </a:schemeClr>
                  </a:solidFill>
                  <a:latin typeface="微软雅黑" panose="020B0503020204020204" pitchFamily="34" charset="-122"/>
                  <a:ea typeface="微软雅黑" panose="020B0503020204020204" pitchFamily="34" charset="-122"/>
                  <a:cs typeface="Times New Roman" panose="02020603050405020304" pitchFamily="18" charset="0"/>
                </a:rPr>
                <a:t>一般</a:t>
              </a:r>
              <a:endParaRPr lang="zh-CN" altLang="en-US" sz="1000" b="1" kern="100" dirty="0">
                <a:solidFill>
                  <a:schemeClr val="accent4">
                    <a:lumMod val="60000"/>
                    <a:lumOff val="40000"/>
                  </a:schemeClr>
                </a:solidFill>
                <a:latin typeface="微软雅黑" panose="020B0503020204020204" pitchFamily="34" charset="-122"/>
                <a:ea typeface="微软雅黑" panose="020B0503020204020204" pitchFamily="34" charset="-122"/>
                <a:cs typeface="Times New Roman" panose="02020603050405020304" pitchFamily="18" charset="0"/>
              </a:endParaRPr>
            </a:p>
          </p:txBody>
        </p:sp>
        <p:cxnSp>
          <p:nvCxnSpPr>
            <p:cNvPr id="8" name="直接连接符 22"/>
            <p:cNvCxnSpPr/>
            <p:nvPr/>
          </p:nvCxnSpPr>
          <p:spPr>
            <a:xfrm>
              <a:off x="844615" y="6408447"/>
              <a:ext cx="5480684" cy="8803"/>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9" name="直接连接符 23"/>
            <p:cNvCxnSpPr/>
            <p:nvPr/>
          </p:nvCxnSpPr>
          <p:spPr>
            <a:xfrm>
              <a:off x="844615" y="6971099"/>
              <a:ext cx="5480684" cy="8803"/>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10" name="直接连接符 24"/>
            <p:cNvCxnSpPr/>
            <p:nvPr/>
          </p:nvCxnSpPr>
          <p:spPr>
            <a:xfrm>
              <a:off x="844615" y="5845022"/>
              <a:ext cx="5480684" cy="8803"/>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13" name="直接连接符 23"/>
            <p:cNvCxnSpPr/>
            <p:nvPr/>
          </p:nvCxnSpPr>
          <p:spPr>
            <a:xfrm>
              <a:off x="844615" y="7485850"/>
              <a:ext cx="5480684" cy="8803"/>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grpSp>
      <p:sp>
        <p:nvSpPr>
          <p:cNvPr id="2" name="文本框 1"/>
          <p:cNvSpPr txBox="1"/>
          <p:nvPr/>
        </p:nvSpPr>
        <p:spPr>
          <a:xfrm>
            <a:off x="3543300" y="2749550"/>
            <a:ext cx="3429000" cy="245110"/>
          </a:xfrm>
          <a:prstGeom prst="rect">
            <a:avLst/>
          </a:prstGeom>
          <a:noFill/>
        </p:spPr>
        <p:txBody>
          <a:bodyPr wrap="square" anchor="t">
            <a:spAutoFit/>
          </a:bodyPr>
          <a:p>
            <a:pPr algn="ctr"/>
            <a:r>
              <a:rPr lang="en-US" altLang="zh-CN" sz="1000" b="1" dirty="0">
                <a:solidFill>
                  <a:srgbClr val="E8A775"/>
                </a:solidFill>
                <a:latin typeface="微软雅黑" panose="020B0503020204020204" pitchFamily="34" charset="-122"/>
                <a:ea typeface="微软雅黑" panose="020B0503020204020204" pitchFamily="34" charset="-122"/>
                <a:sym typeface="+mn-ea"/>
              </a:rPr>
              <a:t>**</a:t>
            </a:r>
            <a:r>
              <a:rPr lang="zh-CN" altLang="en-US" sz="1000" b="1" dirty="0">
                <a:solidFill>
                  <a:srgbClr val="E8A775"/>
                </a:solidFill>
                <a:latin typeface="微软雅黑" panose="020B0503020204020204" pitchFamily="34" charset="-122"/>
                <a:ea typeface="微软雅黑" panose="020B0503020204020204" pitchFamily="34" charset="-122"/>
                <a:sym typeface="+mn-ea"/>
              </a:rPr>
              <a:t>分</a:t>
            </a:r>
            <a:endParaRPr lang="zh-CN" altLang="en-US" sz="1000" b="1" kern="100" dirty="0">
              <a:solidFill>
                <a:srgbClr val="E8A775"/>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5" name="文本框 14"/>
          <p:cNvSpPr txBox="1"/>
          <p:nvPr/>
        </p:nvSpPr>
        <p:spPr>
          <a:xfrm>
            <a:off x="3565525" y="3114675"/>
            <a:ext cx="3429000" cy="245110"/>
          </a:xfrm>
          <a:prstGeom prst="rect">
            <a:avLst/>
          </a:prstGeom>
          <a:noFill/>
        </p:spPr>
        <p:txBody>
          <a:bodyPr wrap="square" anchor="t">
            <a:spAutoFit/>
          </a:bodyPr>
          <a:p>
            <a:pPr algn="ctr"/>
            <a:r>
              <a:rPr lang="en-US" altLang="zh-CN" sz="1000" b="1" dirty="0">
                <a:solidFill>
                  <a:srgbClr val="E8A775"/>
                </a:solidFill>
                <a:latin typeface="微软雅黑" panose="020B0503020204020204" pitchFamily="34" charset="-122"/>
                <a:ea typeface="微软雅黑" panose="020B0503020204020204" pitchFamily="34" charset="-122"/>
                <a:sym typeface="+mn-ea"/>
              </a:rPr>
              <a:t>**</a:t>
            </a:r>
            <a:r>
              <a:rPr lang="zh-CN" altLang="en-US" sz="1000" b="1" dirty="0">
                <a:solidFill>
                  <a:srgbClr val="E8A775"/>
                </a:solidFill>
                <a:latin typeface="微软雅黑" panose="020B0503020204020204" pitchFamily="34" charset="-122"/>
                <a:ea typeface="微软雅黑" panose="020B0503020204020204" pitchFamily="34" charset="-122"/>
                <a:sym typeface="+mn-ea"/>
              </a:rPr>
              <a:t>分</a:t>
            </a:r>
            <a:endParaRPr lang="zh-CN" altLang="en-US" sz="1000" b="1" kern="100" dirty="0">
              <a:solidFill>
                <a:srgbClr val="E8A775"/>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6" name="文本框 15"/>
          <p:cNvSpPr txBox="1"/>
          <p:nvPr/>
        </p:nvSpPr>
        <p:spPr>
          <a:xfrm>
            <a:off x="3565525" y="3420745"/>
            <a:ext cx="3429000" cy="245110"/>
          </a:xfrm>
          <a:prstGeom prst="rect">
            <a:avLst/>
          </a:prstGeom>
          <a:noFill/>
        </p:spPr>
        <p:txBody>
          <a:bodyPr wrap="square" anchor="t">
            <a:spAutoFit/>
          </a:bodyPr>
          <a:p>
            <a:pPr algn="ctr"/>
            <a:r>
              <a:rPr lang="en-US" altLang="zh-CN" sz="1000" b="1" dirty="0">
                <a:solidFill>
                  <a:srgbClr val="E8A775"/>
                </a:solidFill>
                <a:latin typeface="微软雅黑" panose="020B0503020204020204" pitchFamily="34" charset="-122"/>
                <a:ea typeface="微软雅黑" panose="020B0503020204020204" pitchFamily="34" charset="-122"/>
                <a:sym typeface="+mn-ea"/>
              </a:rPr>
              <a:t>**</a:t>
            </a:r>
            <a:r>
              <a:rPr lang="zh-CN" altLang="en-US" sz="1000" b="1" dirty="0">
                <a:solidFill>
                  <a:srgbClr val="E8A775"/>
                </a:solidFill>
                <a:latin typeface="微软雅黑" panose="020B0503020204020204" pitchFamily="34" charset="-122"/>
                <a:ea typeface="微软雅黑" panose="020B0503020204020204" pitchFamily="34" charset="-122"/>
                <a:sym typeface="+mn-ea"/>
              </a:rPr>
              <a:t>分</a:t>
            </a:r>
            <a:endParaRPr lang="zh-CN" altLang="en-US" sz="1000" b="1" kern="100" dirty="0">
              <a:solidFill>
                <a:srgbClr val="E8A775"/>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7" name="文本框 16"/>
          <p:cNvSpPr txBox="1"/>
          <p:nvPr/>
        </p:nvSpPr>
        <p:spPr>
          <a:xfrm>
            <a:off x="3565525" y="3781425"/>
            <a:ext cx="3429000" cy="245110"/>
          </a:xfrm>
          <a:prstGeom prst="rect">
            <a:avLst/>
          </a:prstGeom>
          <a:noFill/>
        </p:spPr>
        <p:txBody>
          <a:bodyPr wrap="square" anchor="t">
            <a:spAutoFit/>
          </a:bodyPr>
          <a:p>
            <a:pPr algn="ctr"/>
            <a:r>
              <a:rPr lang="en-US" altLang="zh-CN" sz="1000" b="1" dirty="0">
                <a:solidFill>
                  <a:srgbClr val="E8A775"/>
                </a:solidFill>
                <a:latin typeface="微软雅黑" panose="020B0503020204020204" pitchFamily="34" charset="-122"/>
                <a:ea typeface="微软雅黑" panose="020B0503020204020204" pitchFamily="34" charset="-122"/>
                <a:sym typeface="+mn-ea"/>
              </a:rPr>
              <a:t>**</a:t>
            </a:r>
            <a:r>
              <a:rPr lang="zh-CN" altLang="en-US" sz="1000" b="1" dirty="0">
                <a:solidFill>
                  <a:srgbClr val="E8A775"/>
                </a:solidFill>
                <a:latin typeface="微软雅黑" panose="020B0503020204020204" pitchFamily="34" charset="-122"/>
                <a:ea typeface="微软雅黑" panose="020B0503020204020204" pitchFamily="34" charset="-122"/>
                <a:sym typeface="+mn-ea"/>
              </a:rPr>
              <a:t>分</a:t>
            </a:r>
            <a:endParaRPr lang="zh-CN" altLang="en-US" sz="1000" b="1" kern="100" dirty="0">
              <a:solidFill>
                <a:srgbClr val="E8A775"/>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585312" y="1136639"/>
            <a:ext cx="2407270"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开放共享</a:t>
            </a:r>
            <a:endParaRPr lang="zh-CN" altLang="en-US" dirty="0"/>
          </a:p>
        </p:txBody>
      </p:sp>
      <p:graphicFrame>
        <p:nvGraphicFramePr>
          <p:cNvPr id="3" name="表格 2"/>
          <p:cNvGraphicFramePr>
            <a:graphicFrameLocks noGrp="1"/>
          </p:cNvGraphicFramePr>
          <p:nvPr/>
        </p:nvGraphicFramePr>
        <p:xfrm>
          <a:off x="585312" y="1712912"/>
          <a:ext cx="5680867" cy="1080000"/>
        </p:xfrm>
        <a:graphic>
          <a:graphicData uri="http://schemas.openxmlformats.org/drawingml/2006/table">
            <a:tbl>
              <a:tblPr>
                <a:tableStyleId>{5C22544A-7EE6-4342-B048-85BDC9FD1C3A}</a:tableStyleId>
              </a:tblPr>
              <a:tblGrid>
                <a:gridCol w="703455"/>
                <a:gridCol w="734645"/>
                <a:gridCol w="540882"/>
                <a:gridCol w="3701885"/>
              </a:tblGrid>
              <a:tr h="360000">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特色说明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开放共享</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5</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空间共享</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城园共融</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bl>
          </a:graphicData>
        </a:graphic>
      </p:graphicFrame>
      <p:sp>
        <p:nvSpPr>
          <p:cNvPr id="16" name="矩形 15"/>
          <p:cNvSpPr/>
          <p:nvPr/>
        </p:nvSpPr>
        <p:spPr>
          <a:xfrm>
            <a:off x="591819" y="3152775"/>
            <a:ext cx="2773364" cy="5522913"/>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开放共享简介文字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需针对开放共享评价中</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的至少一个评价子项</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矩形 19"/>
          <p:cNvSpPr/>
          <p:nvPr/>
        </p:nvSpPr>
        <p:spPr>
          <a:xfrm>
            <a:off x="3500438" y="5468323"/>
            <a:ext cx="2772092" cy="179601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494086" y="7443121"/>
            <a:ext cx="2773364" cy="1549432"/>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 name="矩形 4"/>
          <p:cNvSpPr/>
          <p:nvPr/>
        </p:nvSpPr>
        <p:spPr>
          <a:xfrm>
            <a:off x="3500438" y="3606799"/>
            <a:ext cx="2772092" cy="1559569"/>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示范代表性照片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7" name="矩形 6"/>
          <p:cNvSpPr/>
          <p:nvPr/>
        </p:nvSpPr>
        <p:spPr>
          <a:xfrm>
            <a:off x="3530600" y="3162934"/>
            <a:ext cx="2735580" cy="204788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596034" y="1136639"/>
            <a:ext cx="2750027"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活力场景</a:t>
            </a:r>
            <a:endParaRPr lang="zh-CN" altLang="en-US" dirty="0"/>
          </a:p>
        </p:txBody>
      </p:sp>
      <p:graphicFrame>
        <p:nvGraphicFramePr>
          <p:cNvPr id="3" name="表格 2"/>
          <p:cNvGraphicFramePr>
            <a:graphicFrameLocks noGrp="1"/>
          </p:cNvGraphicFramePr>
          <p:nvPr/>
        </p:nvGraphicFramePr>
        <p:xfrm>
          <a:off x="596034" y="1712913"/>
          <a:ext cx="5677765" cy="1440000"/>
        </p:xfrm>
        <a:graphic>
          <a:graphicData uri="http://schemas.openxmlformats.org/drawingml/2006/table">
            <a:tbl>
              <a:tblPr>
                <a:tableStyleId>{5C22544A-7EE6-4342-B048-85BDC9FD1C3A}</a:tableStyleId>
              </a:tblPr>
              <a:tblGrid>
                <a:gridCol w="703070"/>
                <a:gridCol w="734244"/>
                <a:gridCol w="540587"/>
                <a:gridCol w="3699864"/>
              </a:tblGrid>
              <a:tr h="360000">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特色说明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rowSpan="3">
                  <a:txBody>
                    <a:bodyPr/>
                    <a:lstStyle/>
                    <a:p>
                      <a:pPr marL="0" marR="0" algn="ctr">
                        <a:buNone/>
                      </a:pPr>
                      <a:r>
                        <a:rPr lang="zh-CN" altLang="en-US" sz="800" kern="100" dirty="0">
                          <a:effectLst/>
                          <a:latin typeface="+mj-ea"/>
                          <a:ea typeface="+mj-ea"/>
                          <a:cs typeface="Times New Roman" panose="02020603050405020304" pitchFamily="18" charset="0"/>
                        </a:rPr>
                        <a:t>活力场景</a:t>
                      </a:r>
                      <a:endParaRPr lang="zh-CN" altLang="en-US" sz="800" kern="100" dirty="0">
                        <a:effectLst/>
                        <a:latin typeface="+mj-ea"/>
                        <a:ea typeface="+mj-ea"/>
                        <a:cs typeface="Times New Roman" panose="02020603050405020304" pitchFamily="18" charset="0"/>
                      </a:endParaRPr>
                    </a:p>
                    <a:p>
                      <a:pPr marL="0" marR="0" algn="ctr">
                        <a:buNone/>
                      </a:pPr>
                      <a:r>
                        <a:rPr lang="zh-CN" altLang="en-US" sz="800" kern="100" dirty="0">
                          <a:effectLst/>
                          <a:latin typeface="+mj-ea"/>
                          <a:ea typeface="+mj-ea"/>
                          <a:cs typeface="Times New Roman" panose="02020603050405020304" pitchFamily="18" charset="0"/>
                        </a:rPr>
                        <a:t>（</a:t>
                      </a:r>
                      <a:r>
                        <a:rPr lang="en-US" altLang="zh-CN" sz="800" kern="100" dirty="0">
                          <a:effectLst/>
                          <a:latin typeface="+mj-ea"/>
                          <a:ea typeface="+mj-ea"/>
                          <a:cs typeface="Times New Roman" panose="02020603050405020304" pitchFamily="18" charset="0"/>
                        </a:rPr>
                        <a:t>6</a:t>
                      </a:r>
                      <a:r>
                        <a:rPr lang="zh-CN" altLang="en-US" sz="800" kern="100" dirty="0">
                          <a:effectLst/>
                          <a:latin typeface="+mj-ea"/>
                          <a:ea typeface="+mj-ea"/>
                          <a:cs typeface="Times New Roman" panose="02020603050405020304" pitchFamily="18" charset="0"/>
                        </a:rPr>
                        <a:t>）</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r>
                        <a:rPr lang="zh-CN" altLang="en-US" sz="800" kern="100">
                          <a:effectLst/>
                          <a:latin typeface="+mj-ea"/>
                          <a:ea typeface="+mj-ea"/>
                          <a:cs typeface="Times New Roman" panose="02020603050405020304" pitchFamily="18" charset="0"/>
                        </a:rPr>
                        <a:t>文化活动</a:t>
                      </a: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buNone/>
                      </a:pPr>
                      <a:r>
                        <a:rPr lang="zh-CN" altLang="en-US" sz="800" kern="100" dirty="0">
                          <a:effectLst/>
                          <a:latin typeface="+mj-ea"/>
                          <a:ea typeface="+mj-ea"/>
                          <a:cs typeface="Times New Roman" panose="02020603050405020304" pitchFamily="18" charset="0"/>
                        </a:rPr>
                        <a:t>休憩健身</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buNone/>
                      </a:pPr>
                      <a:r>
                        <a:rPr lang="zh-CN" altLang="en-US" sz="800" kern="100" dirty="0">
                          <a:effectLst/>
                          <a:latin typeface="+mj-ea"/>
                          <a:ea typeface="+mj-ea"/>
                          <a:cs typeface="Times New Roman" panose="02020603050405020304" pitchFamily="18" charset="0"/>
                        </a:rPr>
                        <a:t>配套经营</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bl>
          </a:graphicData>
        </a:graphic>
      </p:graphicFrame>
      <p:sp>
        <p:nvSpPr>
          <p:cNvPr id="16" name="矩形 15"/>
          <p:cNvSpPr/>
          <p:nvPr/>
        </p:nvSpPr>
        <p:spPr>
          <a:xfrm>
            <a:off x="585470" y="3516818"/>
            <a:ext cx="2768602" cy="561289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活力场景简介文字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需针对活力场景评价中</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的至少一个评价子项</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矩形 19"/>
          <p:cNvSpPr/>
          <p:nvPr/>
        </p:nvSpPr>
        <p:spPr>
          <a:xfrm>
            <a:off x="3500438" y="5468324"/>
            <a:ext cx="2772092" cy="1666460"/>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495358" y="7346495"/>
            <a:ext cx="2772092" cy="1646058"/>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 name="矩形 4"/>
          <p:cNvSpPr/>
          <p:nvPr/>
        </p:nvSpPr>
        <p:spPr>
          <a:xfrm>
            <a:off x="3500438" y="3516818"/>
            <a:ext cx="2767012" cy="1647192"/>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585312" y="1135425"/>
            <a:ext cx="2772251"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自然友好</a:t>
            </a:r>
            <a:endParaRPr lang="zh-CN" altLang="en-US" dirty="0"/>
          </a:p>
        </p:txBody>
      </p:sp>
      <p:graphicFrame>
        <p:nvGraphicFramePr>
          <p:cNvPr id="3" name="表格 2"/>
          <p:cNvGraphicFramePr>
            <a:graphicFrameLocks noGrp="1"/>
          </p:cNvGraphicFramePr>
          <p:nvPr/>
        </p:nvGraphicFramePr>
        <p:xfrm>
          <a:off x="585312" y="1712913"/>
          <a:ext cx="5680868" cy="1440000"/>
        </p:xfrm>
        <a:graphic>
          <a:graphicData uri="http://schemas.openxmlformats.org/drawingml/2006/table">
            <a:tbl>
              <a:tblPr>
                <a:tableStyleId>{5C22544A-7EE6-4342-B048-85BDC9FD1C3A}</a:tableStyleId>
              </a:tblPr>
              <a:tblGrid>
                <a:gridCol w="703455"/>
                <a:gridCol w="734646"/>
                <a:gridCol w="540882"/>
                <a:gridCol w="3701885"/>
              </a:tblGrid>
              <a:tr h="360000">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特色说明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rowSpan="3">
                  <a:txBody>
                    <a:bodyPr/>
                    <a:lstStyle/>
                    <a:p>
                      <a:pPr marL="0" marR="0" algn="ctr">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自然友好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marL="0" marR="0" algn="ctr">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5</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资源利用</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自然教育</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生物监测</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bl>
          </a:graphicData>
        </a:graphic>
      </p:graphicFrame>
      <p:sp>
        <p:nvSpPr>
          <p:cNvPr id="16" name="矩形 15"/>
          <p:cNvSpPr/>
          <p:nvPr/>
        </p:nvSpPr>
        <p:spPr>
          <a:xfrm>
            <a:off x="584199" y="3511770"/>
            <a:ext cx="2776221" cy="56205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自然友好简介文字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需针对自然友好评价中一项及以上评价子项的特色亮点内容进行简要介绍。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矩形 19"/>
          <p:cNvSpPr/>
          <p:nvPr/>
        </p:nvSpPr>
        <p:spPr>
          <a:xfrm>
            <a:off x="3503930" y="5471562"/>
            <a:ext cx="2768600" cy="1680168"/>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519802" y="7381441"/>
            <a:ext cx="2747648"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 name="矩形 4"/>
          <p:cNvSpPr/>
          <p:nvPr/>
        </p:nvSpPr>
        <p:spPr>
          <a:xfrm>
            <a:off x="3497580" y="3513138"/>
            <a:ext cx="2774950" cy="165323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584200" y="1142902"/>
            <a:ext cx="3833812"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科技赋能</a:t>
            </a:r>
            <a:endParaRPr lang="zh-CN" altLang="en-US" dirty="0"/>
          </a:p>
        </p:txBody>
      </p:sp>
      <p:graphicFrame>
        <p:nvGraphicFramePr>
          <p:cNvPr id="3" name="表格 2"/>
          <p:cNvGraphicFramePr>
            <a:graphicFrameLocks noGrp="1"/>
          </p:cNvGraphicFramePr>
          <p:nvPr/>
        </p:nvGraphicFramePr>
        <p:xfrm>
          <a:off x="584200" y="1712912"/>
          <a:ext cx="5681980" cy="1116000"/>
        </p:xfrm>
        <a:graphic>
          <a:graphicData uri="http://schemas.openxmlformats.org/drawingml/2006/table">
            <a:tbl>
              <a:tblPr>
                <a:tableStyleId>{5C22544A-7EE6-4342-B048-85BDC9FD1C3A}</a:tableStyleId>
              </a:tblPr>
              <a:tblGrid>
                <a:gridCol w="703592"/>
                <a:gridCol w="734789"/>
                <a:gridCol w="540989"/>
                <a:gridCol w="3702610"/>
              </a:tblGrid>
              <a:tr h="396000">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特色说明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rowSpan="2">
                  <a:txBody>
                    <a:bodyPr/>
                    <a:lstStyle/>
                    <a:p>
                      <a:pPr marL="0" marR="0" algn="ctr">
                        <a:buNone/>
                      </a:pPr>
                      <a:r>
                        <a:rPr lang="zh-CN" altLang="en-US" sz="800" kern="100" dirty="0">
                          <a:effectLst/>
                          <a:latin typeface="+mj-ea"/>
                          <a:ea typeface="+mj-ea"/>
                          <a:cs typeface="Times New Roman" panose="02020603050405020304" pitchFamily="18" charset="0"/>
                        </a:rPr>
                        <a:t>科技赋能</a:t>
                      </a:r>
                      <a:endParaRPr lang="zh-CN" altLang="en-US" sz="800" kern="100" dirty="0">
                        <a:effectLst/>
                        <a:latin typeface="+mj-ea"/>
                        <a:ea typeface="+mj-ea"/>
                        <a:cs typeface="Times New Roman" panose="02020603050405020304" pitchFamily="18" charset="0"/>
                      </a:endParaRPr>
                    </a:p>
                    <a:p>
                      <a:pPr marL="0" marR="0" algn="ctr">
                        <a:buNone/>
                      </a:pPr>
                      <a:r>
                        <a:rPr lang="zh-CN" altLang="en-US" sz="800" kern="100" dirty="0">
                          <a:effectLst/>
                          <a:latin typeface="+mj-ea"/>
                          <a:ea typeface="+mj-ea"/>
                          <a:cs typeface="Times New Roman" panose="02020603050405020304" pitchFamily="18" charset="0"/>
                        </a:rPr>
                        <a:t>（</a:t>
                      </a:r>
                      <a:r>
                        <a:rPr lang="en-US" altLang="zh-CN" sz="800" kern="100" dirty="0">
                          <a:effectLst/>
                          <a:latin typeface="+mj-ea"/>
                          <a:ea typeface="+mj-ea"/>
                          <a:cs typeface="Times New Roman" panose="02020603050405020304" pitchFamily="18" charset="0"/>
                        </a:rPr>
                        <a:t>4</a:t>
                      </a:r>
                      <a:r>
                        <a:rPr lang="zh-CN" altLang="en-US" sz="800" kern="100" dirty="0">
                          <a:effectLst/>
                          <a:latin typeface="+mj-ea"/>
                          <a:ea typeface="+mj-ea"/>
                          <a:cs typeface="Times New Roman" panose="02020603050405020304" pitchFamily="18" charset="0"/>
                        </a:rPr>
                        <a:t>）</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r>
                        <a:rPr lang="zh-CN" altLang="en-US" sz="800" kern="100">
                          <a:effectLst/>
                          <a:latin typeface="+mj-ea"/>
                          <a:ea typeface="+mj-ea"/>
                          <a:cs typeface="Times New Roman" panose="02020603050405020304" pitchFamily="18" charset="0"/>
                        </a:rPr>
                        <a:t>智慧服务</a:t>
                      </a: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r h="360000">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buNone/>
                      </a:pPr>
                      <a:r>
                        <a:rPr lang="zh-CN" altLang="en-US" sz="800" kern="100">
                          <a:effectLst/>
                          <a:latin typeface="+mj-ea"/>
                          <a:ea typeface="+mj-ea"/>
                          <a:cs typeface="Times New Roman" panose="02020603050405020304" pitchFamily="18" charset="0"/>
                        </a:rPr>
                        <a:t>智慧管理</a:t>
                      </a: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r>
            </a:tbl>
          </a:graphicData>
        </a:graphic>
      </p:graphicFrame>
      <p:sp>
        <p:nvSpPr>
          <p:cNvPr id="16" name="矩形 15"/>
          <p:cNvSpPr/>
          <p:nvPr/>
        </p:nvSpPr>
        <p:spPr>
          <a:xfrm>
            <a:off x="590550" y="3152775"/>
            <a:ext cx="2763522" cy="5976938"/>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科技赋能简介文字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需针对科技赋能评价中</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的至少一个评价子项</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矩形 19"/>
          <p:cNvSpPr/>
          <p:nvPr/>
        </p:nvSpPr>
        <p:spPr>
          <a:xfrm>
            <a:off x="3500438" y="5468324"/>
            <a:ext cx="2772092" cy="1538128"/>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500438" y="7263957"/>
            <a:ext cx="2767012" cy="172859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7" name="矩形 6"/>
          <p:cNvSpPr/>
          <p:nvPr/>
        </p:nvSpPr>
        <p:spPr>
          <a:xfrm>
            <a:off x="3500438" y="3152775"/>
            <a:ext cx="2765742" cy="2058044"/>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590550" y="6554911"/>
            <a:ext cx="2757172" cy="257480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grpSp>
        <p:nvGrpSpPr>
          <p:cNvPr id="9" name="组合 8"/>
          <p:cNvGrpSpPr/>
          <p:nvPr>
            <p:custDataLst>
              <p:tags r:id="rId1"/>
            </p:custDataLst>
          </p:nvPr>
        </p:nvGrpSpPr>
        <p:grpSpPr>
          <a:xfrm>
            <a:off x="481331" y="3252806"/>
            <a:ext cx="2969260" cy="267335"/>
            <a:chOff x="881" y="2997"/>
            <a:chExt cx="4676" cy="421"/>
          </a:xfrm>
        </p:grpSpPr>
        <p:sp>
          <p:nvSpPr>
            <p:cNvPr id="10" name="文本框 9"/>
            <p:cNvSpPr txBox="1"/>
            <p:nvPr>
              <p:custDataLst>
                <p:tags r:id="rId2"/>
              </p:custDataLst>
            </p:nvPr>
          </p:nvSpPr>
          <p:spPr>
            <a:xfrm>
              <a:off x="881" y="2997"/>
              <a:ext cx="4676" cy="421"/>
            </a:xfrm>
            <a:prstGeom prst="rect">
              <a:avLst/>
            </a:prstGeom>
            <a:noFill/>
          </p:spPr>
          <p:txBody>
            <a:bodyPr wrap="square">
              <a:spAutoFit/>
            </a:bodyPr>
            <a:lstStyle/>
            <a:p>
              <a:pPr indent="266700" algn="just" fontAlgn="auto">
                <a:lnSpc>
                  <a:spcPct val="125000"/>
                </a:lnSpc>
                <a:spcBef>
                  <a:spcPts val="0"/>
                </a:spcBef>
                <a:spcAft>
                  <a:spcPts val="1200"/>
                </a:spcAft>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市民最满意</a:t>
              </a:r>
              <a:endPar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3" name="圆角矩形 12"/>
            <p:cNvSpPr>
              <a:spLocks noChangeAspect="1"/>
            </p:cNvSpPr>
            <p:nvPr>
              <p:custDataLst>
                <p:tags r:id="rId3"/>
              </p:custDataLst>
            </p:nvPr>
          </p:nvSpPr>
          <p:spPr>
            <a:xfrm>
              <a:off x="1049" y="311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
        <p:nvSpPr>
          <p:cNvPr id="2" name="文本框 1"/>
          <p:cNvSpPr txBox="1"/>
          <p:nvPr/>
        </p:nvSpPr>
        <p:spPr>
          <a:xfrm>
            <a:off x="584200" y="1145043"/>
            <a:ext cx="2594610" cy="185911"/>
          </a:xfrm>
          <a:prstGeom prst="roundRect">
            <a:avLst/>
          </a:prstGeom>
          <a:noFill/>
        </p:spPr>
        <p:txBody>
          <a:bodyPr wrap="square" lIns="0" tIns="0" rIns="0" bIns="0" anchor="ctr">
            <a:noAutofit/>
          </a:bodyPr>
          <a:lstStyle>
            <a:defPPr>
              <a:defRPr lang="en-US"/>
            </a:defPPr>
            <a:lvl1pPr lvl="0">
              <a:lnSpc>
                <a:spcPct val="125000"/>
              </a:lnSpc>
              <a:spcBef>
                <a:spcPts val="600"/>
              </a:spcBef>
              <a:spcAft>
                <a:spcPts val="0"/>
              </a:spcAft>
              <a:defRPr sz="1400" b="1">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en-US" sz="1200" dirty="0">
                <a:solidFill>
                  <a:schemeClr val="tx1"/>
                </a:solidFill>
              </a:rPr>
              <a:t>6. </a:t>
            </a:r>
            <a:r>
              <a:rPr lang="zh-CN" altLang="en-US" sz="1200" dirty="0">
                <a:solidFill>
                  <a:schemeClr val="tx1"/>
                </a:solidFill>
              </a:rPr>
              <a:t>公众参与</a:t>
            </a:r>
            <a:endParaRPr lang="zh-CN" altLang="en-US" sz="1200" dirty="0">
              <a:solidFill>
                <a:schemeClr val="tx1"/>
              </a:solidFill>
            </a:endParaRPr>
          </a:p>
        </p:txBody>
      </p:sp>
      <p:sp>
        <p:nvSpPr>
          <p:cNvPr id="7" name="文本框 6"/>
          <p:cNvSpPr txBox="1"/>
          <p:nvPr>
            <p:custDataLst>
              <p:tags r:id="rId4"/>
            </p:custDataLst>
          </p:nvPr>
        </p:nvSpPr>
        <p:spPr>
          <a:xfrm>
            <a:off x="3503930" y="6932663"/>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8" name="文本框 7"/>
          <p:cNvSpPr txBox="1"/>
          <p:nvPr>
            <p:custDataLst>
              <p:tags r:id="rId5"/>
            </p:custDataLst>
          </p:nvPr>
        </p:nvSpPr>
        <p:spPr>
          <a:xfrm>
            <a:off x="3531870" y="4744108"/>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1" name="矩形 10"/>
          <p:cNvSpPr/>
          <p:nvPr>
            <p:custDataLst>
              <p:tags r:id="rId6"/>
            </p:custDataLst>
          </p:nvPr>
        </p:nvSpPr>
        <p:spPr>
          <a:xfrm>
            <a:off x="3536950" y="3438390"/>
            <a:ext cx="2735580" cy="1345339"/>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2" name="矩形 11"/>
          <p:cNvSpPr/>
          <p:nvPr>
            <p:custDataLst>
              <p:tags r:id="rId7"/>
            </p:custDataLst>
          </p:nvPr>
        </p:nvSpPr>
        <p:spPr>
          <a:xfrm>
            <a:off x="3543935" y="5355611"/>
            <a:ext cx="2735580" cy="1577052"/>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4" name="文本框 13"/>
          <p:cNvSpPr txBox="1"/>
          <p:nvPr>
            <p:custDataLst>
              <p:tags r:id="rId8"/>
            </p:custDataLst>
          </p:nvPr>
        </p:nvSpPr>
        <p:spPr>
          <a:xfrm>
            <a:off x="3438525" y="3129396"/>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7" name="矩形 16"/>
          <p:cNvSpPr/>
          <p:nvPr>
            <p:custDataLst>
              <p:tags r:id="rId9"/>
            </p:custDataLst>
          </p:nvPr>
        </p:nvSpPr>
        <p:spPr>
          <a:xfrm>
            <a:off x="3530600" y="1712913"/>
            <a:ext cx="2735580" cy="137973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7" name="文本框 36"/>
          <p:cNvSpPr txBox="1"/>
          <p:nvPr>
            <p:custDataLst>
              <p:tags r:id="rId10"/>
            </p:custDataLst>
          </p:nvPr>
        </p:nvSpPr>
        <p:spPr>
          <a:xfrm>
            <a:off x="3503930" y="8917970"/>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38" name="矩形 37"/>
          <p:cNvSpPr/>
          <p:nvPr>
            <p:custDataLst>
              <p:tags r:id="rId11"/>
            </p:custDataLst>
          </p:nvPr>
        </p:nvSpPr>
        <p:spPr>
          <a:xfrm>
            <a:off x="3503930" y="7340918"/>
            <a:ext cx="2775585" cy="1577052"/>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grpSp>
        <p:nvGrpSpPr>
          <p:cNvPr id="18" name="组合 17"/>
          <p:cNvGrpSpPr/>
          <p:nvPr>
            <p:custDataLst>
              <p:tags r:id="rId12"/>
            </p:custDataLst>
          </p:nvPr>
        </p:nvGrpSpPr>
        <p:grpSpPr>
          <a:xfrm>
            <a:off x="487046" y="6274716"/>
            <a:ext cx="2969260" cy="267335"/>
            <a:chOff x="881" y="2997"/>
            <a:chExt cx="4676" cy="421"/>
          </a:xfrm>
        </p:grpSpPr>
        <p:sp>
          <p:nvSpPr>
            <p:cNvPr id="19" name="文本框 18"/>
            <p:cNvSpPr txBox="1"/>
            <p:nvPr>
              <p:custDataLst>
                <p:tags r:id="rId13"/>
              </p:custDataLst>
            </p:nvPr>
          </p:nvSpPr>
          <p:spPr>
            <a:xfrm>
              <a:off x="881" y="2997"/>
              <a:ext cx="4676" cy="421"/>
            </a:xfrm>
            <a:prstGeom prst="rect">
              <a:avLst/>
            </a:prstGeom>
            <a:noFill/>
          </p:spPr>
          <p:txBody>
            <a:bodyPr wrap="square">
              <a:spAutoFit/>
            </a:bodyPr>
            <a:lstStyle/>
            <a:p>
              <a:pPr indent="266700" algn="just" fontAlgn="auto">
                <a:lnSpc>
                  <a:spcPct val="125000"/>
                </a:lnSpc>
                <a:spcBef>
                  <a:spcPts val="0"/>
                </a:spcBef>
                <a:spcAft>
                  <a:spcPts val="1200"/>
                </a:spcAft>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市民最期盼</a:t>
              </a:r>
              <a:endPar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圆角矩形 19"/>
            <p:cNvSpPr>
              <a:spLocks noChangeAspect="1"/>
            </p:cNvSpPr>
            <p:nvPr>
              <p:custDataLst>
                <p:tags r:id="rId14"/>
              </p:custDataLst>
            </p:nvPr>
          </p:nvSpPr>
          <p:spPr>
            <a:xfrm>
              <a:off x="1049" y="311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
        <p:nvSpPr>
          <p:cNvPr id="4" name="文本框 3"/>
          <p:cNvSpPr txBox="1"/>
          <p:nvPr/>
        </p:nvSpPr>
        <p:spPr>
          <a:xfrm>
            <a:off x="594041" y="6592851"/>
            <a:ext cx="2763522" cy="174791"/>
          </a:xfrm>
          <a:prstGeom prst="rect">
            <a:avLst/>
          </a:prstGeom>
          <a:noFill/>
        </p:spPr>
        <p:txBody>
          <a:bodyPr wrap="square" lIns="0" tIns="0" rIns="0" bIns="0">
            <a:spAutoFit/>
          </a:bodyPr>
          <a:lstStyle/>
          <a:p>
            <a:pPr indent="266700" algn="just" fontAlgn="auto">
              <a:lnSpc>
                <a:spcPct val="125000"/>
              </a:lnSpc>
              <a:spcBef>
                <a:spcPts val="0"/>
              </a:spcBef>
              <a:spcAft>
                <a:spcPts val="1200"/>
              </a:spcAft>
            </a:pPr>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sym typeface="+mn-ea"/>
              </a:rPr>
              <a:t>最期盼的</a:t>
            </a:r>
            <a:r>
              <a:rPr lang="en-US" altLang="zh-CN" sz="1000" kern="100" dirty="0">
                <a:latin typeface="微软雅黑" panose="020B0503020204020204" pitchFamily="34" charset="-122"/>
                <a:ea typeface="微软雅黑" panose="020B0503020204020204" pitchFamily="34" charset="-122"/>
                <a:cs typeface="Times New Roman" panose="02020603050405020304" pitchFamily="18" charset="0"/>
                <a:sym typeface="+mn-ea"/>
              </a:rPr>
              <a:t>3-5</a:t>
            </a:r>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sym typeface="+mn-ea"/>
              </a:rPr>
              <a:t>点</a:t>
            </a:r>
            <a:endPar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5" name="矩形 14"/>
          <p:cNvSpPr/>
          <p:nvPr/>
        </p:nvSpPr>
        <p:spPr>
          <a:xfrm>
            <a:off x="600391" y="3538232"/>
            <a:ext cx="2757172" cy="257480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6" name="文本框 15"/>
          <p:cNvSpPr txBox="1"/>
          <p:nvPr/>
        </p:nvSpPr>
        <p:spPr>
          <a:xfrm>
            <a:off x="603882" y="3576172"/>
            <a:ext cx="2763522" cy="174791"/>
          </a:xfrm>
          <a:prstGeom prst="rect">
            <a:avLst/>
          </a:prstGeom>
          <a:noFill/>
        </p:spPr>
        <p:txBody>
          <a:bodyPr wrap="square" lIns="0" tIns="0" rIns="0" bIns="0">
            <a:spAutoFit/>
          </a:bodyPr>
          <a:lstStyle/>
          <a:p>
            <a:pPr indent="266700" algn="just" fontAlgn="auto">
              <a:lnSpc>
                <a:spcPct val="125000"/>
              </a:lnSpc>
              <a:spcBef>
                <a:spcPts val="0"/>
              </a:spcBef>
              <a:spcAft>
                <a:spcPts val="1200"/>
              </a:spcAft>
            </a:pPr>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sym typeface="+mn-ea"/>
              </a:rPr>
              <a:t>最期盼的</a:t>
            </a:r>
            <a:r>
              <a:rPr lang="en-US" altLang="zh-CN" sz="1000" kern="100" dirty="0">
                <a:latin typeface="微软雅黑" panose="020B0503020204020204" pitchFamily="34" charset="-122"/>
                <a:ea typeface="微软雅黑" panose="020B0503020204020204" pitchFamily="34" charset="-122"/>
                <a:cs typeface="Times New Roman" panose="02020603050405020304" pitchFamily="18" charset="0"/>
                <a:sym typeface="+mn-ea"/>
              </a:rPr>
              <a:t>3-5</a:t>
            </a:r>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sym typeface="+mn-ea"/>
              </a:rPr>
              <a:t>点</a:t>
            </a:r>
            <a:endPar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21" name="矩形 20"/>
          <p:cNvSpPr/>
          <p:nvPr/>
        </p:nvSpPr>
        <p:spPr>
          <a:xfrm>
            <a:off x="587375" y="1758900"/>
            <a:ext cx="2757172" cy="1345658"/>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grpSp>
        <p:nvGrpSpPr>
          <p:cNvPr id="24" name="组合 23"/>
          <p:cNvGrpSpPr/>
          <p:nvPr>
            <p:custDataLst>
              <p:tags r:id="rId15"/>
            </p:custDataLst>
          </p:nvPr>
        </p:nvGrpSpPr>
        <p:grpSpPr>
          <a:xfrm>
            <a:off x="491172" y="1441423"/>
            <a:ext cx="2969260" cy="267335"/>
            <a:chOff x="881" y="2997"/>
            <a:chExt cx="4676" cy="421"/>
          </a:xfrm>
        </p:grpSpPr>
        <p:sp>
          <p:nvSpPr>
            <p:cNvPr id="25" name="文本框 24"/>
            <p:cNvSpPr txBox="1"/>
            <p:nvPr>
              <p:custDataLst>
                <p:tags r:id="rId16"/>
              </p:custDataLst>
            </p:nvPr>
          </p:nvSpPr>
          <p:spPr>
            <a:xfrm>
              <a:off x="881" y="2997"/>
              <a:ext cx="4676" cy="421"/>
            </a:xfrm>
            <a:prstGeom prst="rect">
              <a:avLst/>
            </a:prstGeom>
            <a:noFill/>
          </p:spPr>
          <p:txBody>
            <a:bodyPr wrap="square">
              <a:spAutoFit/>
            </a:bodyPr>
            <a:lstStyle/>
            <a:p>
              <a:pPr indent="266700" algn="just" fontAlgn="auto">
                <a:lnSpc>
                  <a:spcPct val="125000"/>
                </a:lnSpc>
                <a:spcBef>
                  <a:spcPts val="0"/>
                </a:spcBef>
                <a:spcAft>
                  <a:spcPts val="1200"/>
                </a:spcAft>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公园周边市民画像特征</a:t>
              </a:r>
              <a:endPar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6" name="圆角矩形 12"/>
            <p:cNvSpPr>
              <a:spLocks noChangeAspect="1"/>
            </p:cNvSpPr>
            <p:nvPr>
              <p:custDataLst>
                <p:tags r:id="rId17"/>
              </p:custDataLst>
            </p:nvPr>
          </p:nvSpPr>
          <p:spPr>
            <a:xfrm>
              <a:off x="1049" y="311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590550" y="5196165"/>
            <a:ext cx="2757172" cy="372180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just">
              <a:lnSpc>
                <a:spcPct val="125000"/>
              </a:lnSpc>
              <a:spcAft>
                <a:spcPts val="600"/>
              </a:spcAft>
            </a:pP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 name="文本框 1"/>
          <p:cNvSpPr txBox="1"/>
          <p:nvPr/>
        </p:nvSpPr>
        <p:spPr>
          <a:xfrm>
            <a:off x="584199" y="1145044"/>
            <a:ext cx="3114497" cy="157990"/>
          </a:xfrm>
          <a:prstGeom prst="roundRect">
            <a:avLst/>
          </a:prstGeom>
          <a:noFill/>
        </p:spPr>
        <p:txBody>
          <a:bodyPr wrap="square" lIns="0" tIns="0" rIns="0" bIns="0" anchor="ctr">
            <a:noAutofit/>
          </a:bodyPr>
          <a:lstStyle>
            <a:defPPr>
              <a:defRPr lang="en-US"/>
            </a:defPPr>
            <a:lvl1pPr lvl="0">
              <a:lnSpc>
                <a:spcPct val="125000"/>
              </a:lnSpc>
              <a:spcBef>
                <a:spcPts val="600"/>
              </a:spcBef>
              <a:spcAft>
                <a:spcPts val="0"/>
              </a:spcAft>
              <a:defRPr sz="1400" b="1">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en-US" sz="1200" dirty="0">
                <a:solidFill>
                  <a:schemeClr val="tx1"/>
                </a:solidFill>
              </a:rPr>
              <a:t>7.  </a:t>
            </a:r>
            <a:r>
              <a:rPr lang="zh-CN" altLang="en-US" sz="1200" dirty="0">
                <a:solidFill>
                  <a:schemeClr val="tx1"/>
                </a:solidFill>
              </a:rPr>
              <a:t>国内、国际示范意义（选择</a:t>
            </a:r>
            <a:r>
              <a:rPr lang="en-US" altLang="zh-CN" sz="1200" dirty="0">
                <a:solidFill>
                  <a:schemeClr val="tx1"/>
                </a:solidFill>
              </a:rPr>
              <a:t>1-2</a:t>
            </a:r>
            <a:r>
              <a:rPr lang="zh-CN" altLang="en-US" sz="1200" dirty="0">
                <a:solidFill>
                  <a:schemeClr val="tx1"/>
                </a:solidFill>
              </a:rPr>
              <a:t>点展开表述）</a:t>
            </a:r>
            <a:endParaRPr lang="zh-CN" altLang="en-US" sz="1200" dirty="0">
              <a:solidFill>
                <a:schemeClr val="tx1"/>
              </a:solidFill>
            </a:endParaRPr>
          </a:p>
        </p:txBody>
      </p:sp>
      <p:sp>
        <p:nvSpPr>
          <p:cNvPr id="7" name="文本框 6"/>
          <p:cNvSpPr txBox="1"/>
          <p:nvPr>
            <p:custDataLst>
              <p:tags r:id="rId1"/>
            </p:custDataLst>
          </p:nvPr>
        </p:nvSpPr>
        <p:spPr>
          <a:xfrm>
            <a:off x="3503930" y="6932663"/>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8" name="文本框 7"/>
          <p:cNvSpPr txBox="1"/>
          <p:nvPr>
            <p:custDataLst>
              <p:tags r:id="rId2"/>
            </p:custDataLst>
          </p:nvPr>
        </p:nvSpPr>
        <p:spPr>
          <a:xfrm>
            <a:off x="3531870" y="4744108"/>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1" name="矩形 10"/>
          <p:cNvSpPr/>
          <p:nvPr>
            <p:custDataLst>
              <p:tags r:id="rId3"/>
            </p:custDataLst>
          </p:nvPr>
        </p:nvSpPr>
        <p:spPr>
          <a:xfrm>
            <a:off x="3536950" y="3438390"/>
            <a:ext cx="2735580" cy="1345339"/>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2" name="矩形 11"/>
          <p:cNvSpPr/>
          <p:nvPr>
            <p:custDataLst>
              <p:tags r:id="rId4"/>
            </p:custDataLst>
          </p:nvPr>
        </p:nvSpPr>
        <p:spPr>
          <a:xfrm>
            <a:off x="3543935" y="5355611"/>
            <a:ext cx="2735580" cy="1577052"/>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4" name="文本框 13"/>
          <p:cNvSpPr txBox="1"/>
          <p:nvPr>
            <p:custDataLst>
              <p:tags r:id="rId5"/>
            </p:custDataLst>
          </p:nvPr>
        </p:nvSpPr>
        <p:spPr>
          <a:xfrm>
            <a:off x="3438525" y="3129396"/>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17" name="矩形 16"/>
          <p:cNvSpPr/>
          <p:nvPr>
            <p:custDataLst>
              <p:tags r:id="rId6"/>
            </p:custDataLst>
          </p:nvPr>
        </p:nvSpPr>
        <p:spPr>
          <a:xfrm>
            <a:off x="3530600" y="1712913"/>
            <a:ext cx="2735580" cy="137973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7" name="文本框 36"/>
          <p:cNvSpPr txBox="1"/>
          <p:nvPr>
            <p:custDataLst>
              <p:tags r:id="rId7"/>
            </p:custDataLst>
          </p:nvPr>
        </p:nvSpPr>
        <p:spPr>
          <a:xfrm>
            <a:off x="3503930" y="8917970"/>
            <a:ext cx="2782570" cy="139782"/>
          </a:xfrm>
          <a:prstGeom prst="rect">
            <a:avLst/>
          </a:prstGeom>
          <a:noFill/>
        </p:spPr>
        <p:txBody>
          <a:bodyPr wrap="square" lIns="0" tIns="0" rIns="0" bIns="0" rtlCol="0">
            <a:spAutoFit/>
          </a:bodyPr>
          <a:lstStyle/>
          <a:p>
            <a:pPr lvl="0" algn="ctr">
              <a:lnSpc>
                <a:spcPct val="125000"/>
              </a:lnSpc>
              <a:spcBef>
                <a:spcPts val="0"/>
              </a:spcBef>
              <a:spcAft>
                <a:spcPts val="0"/>
              </a:spcAft>
              <a:buClrTx/>
              <a:buSzTx/>
              <a:buFontTx/>
            </a:pPr>
            <a:r>
              <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XXXXX</a:t>
            </a:r>
            <a:r>
              <a:rPr lang="zh-CN" altLang="en-US" sz="800" kern="100" dirty="0">
                <a:latin typeface="微软雅黑" panose="020B0503020204020204" pitchFamily="34" charset="-122"/>
                <a:ea typeface="微软雅黑" panose="020B0503020204020204" pitchFamily="34" charset="-122"/>
                <a:cs typeface="Times New Roman" panose="02020603050405020304" pitchFamily="18" charset="0"/>
                <a:sym typeface="+mn-ea"/>
              </a:rPr>
              <a:t>图</a:t>
            </a:r>
            <a:endParaRPr lang="en-US" altLang="zh-CN" sz="800" kern="100" dirty="0">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38" name="矩形 37"/>
          <p:cNvSpPr/>
          <p:nvPr>
            <p:custDataLst>
              <p:tags r:id="rId8"/>
            </p:custDataLst>
          </p:nvPr>
        </p:nvSpPr>
        <p:spPr>
          <a:xfrm>
            <a:off x="3503930" y="7340918"/>
            <a:ext cx="2775585" cy="1577052"/>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grpSp>
        <p:nvGrpSpPr>
          <p:cNvPr id="18" name="组合 17"/>
          <p:cNvGrpSpPr/>
          <p:nvPr>
            <p:custDataLst>
              <p:tags r:id="rId9"/>
            </p:custDataLst>
          </p:nvPr>
        </p:nvGrpSpPr>
        <p:grpSpPr>
          <a:xfrm>
            <a:off x="487046" y="4922715"/>
            <a:ext cx="2969260" cy="267335"/>
            <a:chOff x="881" y="2997"/>
            <a:chExt cx="4676" cy="421"/>
          </a:xfrm>
        </p:grpSpPr>
        <p:sp>
          <p:nvSpPr>
            <p:cNvPr id="19" name="文本框 18"/>
            <p:cNvSpPr txBox="1"/>
            <p:nvPr>
              <p:custDataLst>
                <p:tags r:id="rId10"/>
              </p:custDataLst>
            </p:nvPr>
          </p:nvSpPr>
          <p:spPr>
            <a:xfrm>
              <a:off x="881" y="2997"/>
              <a:ext cx="4676" cy="421"/>
            </a:xfrm>
            <a:prstGeom prst="rect">
              <a:avLst/>
            </a:prstGeom>
            <a:noFill/>
          </p:spPr>
          <p:txBody>
            <a:bodyPr wrap="square">
              <a:spAutoFit/>
            </a:bodyPr>
            <a:lstStyle/>
            <a:p>
              <a:pPr indent="266700" algn="just" fontAlgn="auto">
                <a:lnSpc>
                  <a:spcPct val="125000"/>
                </a:lnSpc>
                <a:spcBef>
                  <a:spcPts val="0"/>
                </a:spcBef>
                <a:spcAft>
                  <a:spcPts val="1200"/>
                </a:spcAft>
              </a:pPr>
              <a:r>
                <a:rPr lang="zh-CN" altLang="en-US"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综合公园</a:t>
              </a: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的卓越管理与区域综合价值</a:t>
              </a:r>
              <a:endPar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圆角矩形 19"/>
            <p:cNvSpPr>
              <a:spLocks noChangeAspect="1"/>
            </p:cNvSpPr>
            <p:nvPr>
              <p:custDataLst>
                <p:tags r:id="rId11"/>
              </p:custDataLst>
            </p:nvPr>
          </p:nvSpPr>
          <p:spPr>
            <a:xfrm>
              <a:off x="1049" y="311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
        <p:nvSpPr>
          <p:cNvPr id="21" name="矩形 20"/>
          <p:cNvSpPr/>
          <p:nvPr/>
        </p:nvSpPr>
        <p:spPr>
          <a:xfrm>
            <a:off x="587375" y="1758899"/>
            <a:ext cx="2757172" cy="3024830"/>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just">
              <a:lnSpc>
                <a:spcPct val="125000"/>
              </a:lnSpc>
              <a:spcAft>
                <a:spcPts val="600"/>
              </a:spcAft>
            </a:pP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grpSp>
        <p:nvGrpSpPr>
          <p:cNvPr id="24" name="组合 23"/>
          <p:cNvGrpSpPr/>
          <p:nvPr>
            <p:custDataLst>
              <p:tags r:id="rId12"/>
            </p:custDataLst>
          </p:nvPr>
        </p:nvGrpSpPr>
        <p:grpSpPr>
          <a:xfrm>
            <a:off x="491172" y="1472245"/>
            <a:ext cx="2969260" cy="629920"/>
            <a:chOff x="881" y="2997"/>
            <a:chExt cx="4676" cy="992"/>
          </a:xfrm>
        </p:grpSpPr>
        <p:sp>
          <p:nvSpPr>
            <p:cNvPr id="25" name="文本框 24"/>
            <p:cNvSpPr txBox="1"/>
            <p:nvPr>
              <p:custDataLst>
                <p:tags r:id="rId13"/>
              </p:custDataLst>
            </p:nvPr>
          </p:nvSpPr>
          <p:spPr>
            <a:xfrm>
              <a:off x="881" y="2997"/>
              <a:ext cx="4676" cy="992"/>
            </a:xfrm>
            <a:prstGeom prst="rect">
              <a:avLst/>
            </a:prstGeom>
            <a:noFill/>
          </p:spPr>
          <p:txBody>
            <a:bodyPr wrap="square">
              <a:spAutoFit/>
            </a:bodyPr>
            <a:lstStyle/>
            <a:p>
              <a:pPr indent="266700" algn="just" fontAlgn="auto">
                <a:lnSpc>
                  <a:spcPct val="125000"/>
                </a:lnSpc>
                <a:spcBef>
                  <a:spcPts val="0"/>
                </a:spcBef>
                <a:spcAft>
                  <a:spcPts val="1200"/>
                </a:spcAft>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新</a:t>
              </a:r>
              <a:r>
                <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改建公园的创新设计与综合效益</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a:p>
              <a:pPr indent="266700" algn="just" fontAlgn="auto">
                <a:lnSpc>
                  <a:spcPct val="125000"/>
                </a:lnSpc>
                <a:spcBef>
                  <a:spcPts val="0"/>
                </a:spcBef>
                <a:spcAft>
                  <a:spcPts val="1200"/>
                </a:spcAft>
              </a:pPr>
              <a:endPar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6" name="圆角矩形 12"/>
            <p:cNvSpPr>
              <a:spLocks noChangeAspect="1"/>
            </p:cNvSpPr>
            <p:nvPr>
              <p:custDataLst>
                <p:tags r:id="rId14"/>
              </p:custDataLst>
            </p:nvPr>
          </p:nvSpPr>
          <p:spPr>
            <a:xfrm>
              <a:off x="1049" y="311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
        <p:nvSpPr>
          <p:cNvPr id="6" name="文本框 5"/>
          <p:cNvSpPr txBox="1"/>
          <p:nvPr/>
        </p:nvSpPr>
        <p:spPr>
          <a:xfrm>
            <a:off x="737633" y="2031553"/>
            <a:ext cx="2449988" cy="706755"/>
          </a:xfrm>
          <a:prstGeom prst="rect">
            <a:avLst/>
          </a:prstGeom>
          <a:noFill/>
        </p:spPr>
        <p:txBody>
          <a:bodyPr wrap="square">
            <a:spAutoFit/>
          </a:bodyPr>
          <a:lstStyle/>
          <a:p>
            <a:pPr algn="just"/>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rPr>
              <a:t>重点体现创新设计特色、对城市环境的改善作用、服务人群与访客统计数据、</a:t>
            </a:r>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rPr>
              <a:t>社区参与度、可持续发展措施的落地情况。</a:t>
            </a:r>
            <a:endPar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8" name="文本框 27"/>
          <p:cNvSpPr txBox="1"/>
          <p:nvPr/>
        </p:nvSpPr>
        <p:spPr>
          <a:xfrm>
            <a:off x="665798" y="5365568"/>
            <a:ext cx="2521823" cy="553085"/>
          </a:xfrm>
          <a:prstGeom prst="rect">
            <a:avLst/>
          </a:prstGeom>
          <a:noFill/>
        </p:spPr>
        <p:txBody>
          <a:bodyPr wrap="square">
            <a:spAutoFit/>
          </a:bodyPr>
          <a:lstStyle/>
          <a:p>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rPr>
              <a:t>重点体现创新管理实践，多方组织合作能力、社会 </a:t>
            </a:r>
            <a:r>
              <a:rPr lang="en-US" altLang="zh-CN" sz="1000" kern="100" dirty="0">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rPr>
              <a:t>经济 </a:t>
            </a:r>
            <a:r>
              <a:rPr lang="en-US" altLang="zh-CN" sz="1000" kern="100" dirty="0">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rPr>
              <a:t>环境三重效益、行业认可与媒体影响力。</a:t>
            </a:r>
            <a:endParaRPr lang="zh-CN" altLang="en-US" sz="1000" kern="100" dirty="0">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590550" y="1139572"/>
            <a:ext cx="2594610" cy="192114"/>
          </a:xfrm>
          <a:prstGeom prst="roundRect">
            <a:avLst/>
          </a:prstGeom>
          <a:noFill/>
        </p:spPr>
        <p:txBody>
          <a:bodyPr wrap="square" lIns="0" tIns="0" rIns="0" bIns="0" anchor="ctr">
            <a:noAutofit/>
          </a:bodyPr>
          <a:lstStyle>
            <a:defPPr>
              <a:defRPr lang="en-US"/>
            </a:defPPr>
            <a:lvl1pPr lvl="0">
              <a:lnSpc>
                <a:spcPct val="125000"/>
              </a:lnSpc>
              <a:spcBef>
                <a:spcPts val="600"/>
              </a:spcBef>
              <a:spcAft>
                <a:spcPts val="0"/>
              </a:spcAft>
              <a:defRPr sz="1400" b="1">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en-US" altLang="zh-CN" sz="1200" dirty="0">
                <a:solidFill>
                  <a:schemeClr val="tx1"/>
                </a:solidFill>
              </a:rPr>
              <a:t>2. </a:t>
            </a:r>
            <a:r>
              <a:rPr sz="1200" dirty="0" err="1">
                <a:solidFill>
                  <a:schemeClr val="tx1"/>
                </a:solidFill>
              </a:rPr>
              <a:t>公园建设历程</a:t>
            </a:r>
            <a:endParaRPr sz="1200" dirty="0">
              <a:solidFill>
                <a:schemeClr val="tx1"/>
              </a:solidFill>
            </a:endParaRPr>
          </a:p>
        </p:txBody>
      </p:sp>
      <p:sp>
        <p:nvSpPr>
          <p:cNvPr id="3" name="矩形 2"/>
          <p:cNvSpPr/>
          <p:nvPr/>
        </p:nvSpPr>
        <p:spPr>
          <a:xfrm>
            <a:off x="594360" y="1729740"/>
            <a:ext cx="5704840" cy="261683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公园建设历程简介文字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需针对公园建设历程内容进行简要介绍。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 name="矩形 4"/>
          <p:cNvSpPr/>
          <p:nvPr/>
        </p:nvSpPr>
        <p:spPr>
          <a:xfrm>
            <a:off x="590550" y="4600575"/>
            <a:ext cx="5708650" cy="225869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公园代表性照片</a:t>
            </a:r>
            <a:endParaRPr lang="zh-CN" altLang="en-US"/>
          </a:p>
        </p:txBody>
      </p:sp>
      <p:sp>
        <p:nvSpPr>
          <p:cNvPr id="6" name="矩形 5"/>
          <p:cNvSpPr/>
          <p:nvPr/>
        </p:nvSpPr>
        <p:spPr>
          <a:xfrm>
            <a:off x="3476625" y="7088505"/>
            <a:ext cx="2822575" cy="204152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公园代表性照片</a:t>
            </a:r>
            <a:endParaRPr lang="zh-CN" altLang="en-US"/>
          </a:p>
        </p:txBody>
      </p:sp>
      <p:sp>
        <p:nvSpPr>
          <p:cNvPr id="7" name="矩形 6"/>
          <p:cNvSpPr/>
          <p:nvPr/>
        </p:nvSpPr>
        <p:spPr>
          <a:xfrm>
            <a:off x="590550" y="7102475"/>
            <a:ext cx="2750820" cy="2060575"/>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公园代表性照片</a:t>
            </a: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框 26"/>
          <p:cNvSpPr txBox="1"/>
          <p:nvPr/>
        </p:nvSpPr>
        <p:spPr>
          <a:xfrm>
            <a:off x="584200" y="1156970"/>
            <a:ext cx="2594610" cy="166221"/>
          </a:xfrm>
          <a:prstGeom prst="roundRect">
            <a:avLst/>
          </a:prstGeom>
          <a:noFill/>
        </p:spPr>
        <p:txBody>
          <a:bodyPr wrap="square" lIns="0" tIns="0" rIns="0" bIns="0" anchor="ctr">
            <a:noAutofit/>
          </a:bodyPr>
          <a:lstStyle>
            <a:defPPr>
              <a:defRPr lang="en-US"/>
            </a:defPPr>
            <a:lvl1pPr lvl="0">
              <a:lnSpc>
                <a:spcPct val="125000"/>
              </a:lnSpc>
              <a:spcBef>
                <a:spcPts val="600"/>
              </a:spcBef>
              <a:spcAft>
                <a:spcPts val="0"/>
              </a:spcAft>
              <a:defRPr sz="1200" b="1">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en-US" altLang="zh-CN" dirty="0"/>
              <a:t>3. </a:t>
            </a:r>
            <a:r>
              <a:rPr lang="zh-CN" altLang="en-US" dirty="0"/>
              <a:t>公园评价分数</a:t>
            </a:r>
            <a:endParaRPr lang="zh-CN" altLang="en-US" dirty="0"/>
          </a:p>
        </p:txBody>
      </p:sp>
      <p:grpSp>
        <p:nvGrpSpPr>
          <p:cNvPr id="29" name="组合 28"/>
          <p:cNvGrpSpPr/>
          <p:nvPr/>
        </p:nvGrpSpPr>
        <p:grpSpPr>
          <a:xfrm>
            <a:off x="482176" y="1647158"/>
            <a:ext cx="1617980" cy="267335"/>
            <a:chOff x="881" y="2527"/>
            <a:chExt cx="2548" cy="421"/>
          </a:xfrm>
        </p:grpSpPr>
        <p:sp>
          <p:nvSpPr>
            <p:cNvPr id="30" name="文本框 29"/>
            <p:cNvSpPr txBox="1"/>
            <p:nvPr/>
          </p:nvSpPr>
          <p:spPr>
            <a:xfrm>
              <a:off x="881" y="2527"/>
              <a:ext cx="2548" cy="421"/>
            </a:xfrm>
            <a:prstGeom prst="rect">
              <a:avLst/>
            </a:prstGeom>
            <a:noFill/>
          </p:spPr>
          <p:txBody>
            <a:bodyPr wrap="square">
              <a:spAutoFit/>
            </a:bodyPr>
            <a:lstStyle/>
            <a:p>
              <a:pPr indent="266700" algn="just" fontAlgn="auto">
                <a:lnSpc>
                  <a:spcPct val="125000"/>
                </a:lnSpc>
                <a:spcBef>
                  <a:spcPts val="0"/>
                </a:spcBef>
                <a:spcAft>
                  <a:spcPts val="1200"/>
                </a:spcAft>
                <a:buClrTx/>
                <a:buSzTx/>
                <a:buFontTx/>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基础评价分值</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1" name="圆角矩形 18"/>
            <p:cNvSpPr>
              <a:spLocks noChangeAspect="1"/>
            </p:cNvSpPr>
            <p:nvPr/>
          </p:nvSpPr>
          <p:spPr>
            <a:xfrm>
              <a:off x="1049" y="264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
        <p:nvSpPr>
          <p:cNvPr id="35" name="矩形 34"/>
          <p:cNvSpPr/>
          <p:nvPr/>
        </p:nvSpPr>
        <p:spPr>
          <a:xfrm>
            <a:off x="3726940" y="6185624"/>
            <a:ext cx="2485390" cy="284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tx1"/>
                </a:solidFill>
                <a:latin typeface="微软雅黑" panose="020B0503020204020204" pitchFamily="34" charset="-122"/>
                <a:ea typeface="微软雅黑" panose="020B0503020204020204" pitchFamily="34" charset="-122"/>
              </a:rPr>
              <a:t>总分：</a:t>
            </a:r>
            <a:r>
              <a:rPr lang="en-US" altLang="zh-CN" sz="1200" b="1" dirty="0">
                <a:solidFill>
                  <a:schemeClr val="accent2"/>
                </a:solidFill>
                <a:latin typeface="微软雅黑" panose="020B0503020204020204" pitchFamily="34" charset="-122"/>
                <a:ea typeface="微软雅黑" panose="020B0503020204020204" pitchFamily="34" charset="-122"/>
              </a:rPr>
              <a:t>**</a:t>
            </a:r>
            <a:r>
              <a:rPr lang="zh-CN" altLang="en-US" sz="1200" b="1" dirty="0">
                <a:solidFill>
                  <a:schemeClr val="accent2"/>
                </a:solidFill>
                <a:latin typeface="微软雅黑" panose="020B0503020204020204" pitchFamily="34" charset="-122"/>
                <a:ea typeface="微软雅黑" panose="020B0503020204020204" pitchFamily="34" charset="-122"/>
              </a:rPr>
              <a:t>分</a:t>
            </a:r>
            <a:endParaRPr lang="zh-CN" altLang="en-US" sz="1200" b="1" dirty="0">
              <a:solidFill>
                <a:schemeClr val="accent2"/>
              </a:solidFill>
              <a:latin typeface="微软雅黑" panose="020B0503020204020204" pitchFamily="34" charset="-122"/>
              <a:ea typeface="微软雅黑" panose="020B0503020204020204" pitchFamily="34" charset="-122"/>
            </a:endParaRPr>
          </a:p>
        </p:txBody>
      </p:sp>
      <p:graphicFrame>
        <p:nvGraphicFramePr>
          <p:cNvPr id="28" name="表格 27"/>
          <p:cNvGraphicFramePr>
            <a:graphicFrameLocks noGrp="1"/>
          </p:cNvGraphicFramePr>
          <p:nvPr/>
        </p:nvGraphicFramePr>
        <p:xfrm>
          <a:off x="584199" y="2073275"/>
          <a:ext cx="2773364" cy="7056459"/>
        </p:xfrm>
        <a:graphic>
          <a:graphicData uri="http://schemas.openxmlformats.org/drawingml/2006/table">
            <a:tbl>
              <a:tblPr>
                <a:tableStyleId>{5C22544A-7EE6-4342-B048-85BDC9FD1C3A}</a:tableStyleId>
              </a:tblPr>
              <a:tblGrid>
                <a:gridCol w="598542"/>
                <a:gridCol w="598542"/>
                <a:gridCol w="788140"/>
                <a:gridCol w="788140"/>
              </a:tblGrid>
              <a:tr h="236118">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bg1"/>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bg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solidFill>
                        <a:srgbClr val="52BF9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52BF97"/>
                    </a:solid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bg1"/>
                          </a:solidFill>
                          <a:latin typeface="微软雅黑" panose="020B0503020204020204" pitchFamily="34" charset="-122"/>
                          <a:ea typeface="微软雅黑" panose="020B0503020204020204" pitchFamily="34" charset="-122"/>
                          <a:cs typeface="+mn-cs"/>
                        </a:rPr>
                        <a:t>评价中项</a:t>
                      </a:r>
                      <a:endParaRPr lang="zh-CN" altLang="en-US" sz="800" b="1" kern="1200" dirty="0">
                        <a:solidFill>
                          <a:schemeClr val="bg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52BF97"/>
                    </a:solid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bg1"/>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bg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52BF97"/>
                    </a:solid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bg1"/>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bg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52BF97"/>
                    </a:solidFill>
                  </a:tcPr>
                </a:tc>
              </a:tr>
              <a:tr h="166073">
                <a:tc rowSpan="8">
                  <a:txBody>
                    <a:bodyPr/>
                    <a:lstStyle/>
                    <a:p>
                      <a:pPr marL="0" marR="0" algn="ctr">
                        <a:lnSpc>
                          <a:spcPct val="107000"/>
                        </a:lnSpc>
                        <a:buNone/>
                      </a:pPr>
                      <a:r>
                        <a:rPr lang="zh-CN" altLang="en-US" sz="800" b="1" kern="100" dirty="0">
                          <a:effectLst/>
                          <a:latin typeface="微软雅黑" panose="020B0503020204020204" pitchFamily="34" charset="-122"/>
                          <a:ea typeface="微软雅黑" panose="020B0503020204020204" pitchFamily="34" charset="-122"/>
                        </a:rPr>
                        <a:t>景观环境</a:t>
                      </a:r>
                      <a:endParaRPr lang="en-US" altLang="zh-CN" sz="800" b="1"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en-US" altLang="zh-CN" sz="800" b="1" kern="100" dirty="0">
                          <a:effectLst/>
                          <a:latin typeface="微软雅黑" panose="020B0503020204020204" pitchFamily="34" charset="-122"/>
                          <a:ea typeface="微软雅黑" panose="020B0503020204020204" pitchFamily="34" charset="-122"/>
                        </a:rPr>
                        <a:t>(15)</a:t>
                      </a:r>
                      <a:endParaRPr lang="zh-CN" altLang="en-US" sz="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solidFill>
                        <a:srgbClr val="52BF9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A5EBCA"/>
                    </a:solidFill>
                  </a:tcPr>
                </a:tc>
                <a:tc rowSpan="5">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规划设计（</a:t>
                      </a:r>
                      <a:r>
                        <a:rPr lang="en-US" altLang="zh-CN" sz="800" kern="100" dirty="0">
                          <a:effectLst/>
                          <a:latin typeface="微软雅黑" panose="020B0503020204020204" pitchFamily="34" charset="-122"/>
                          <a:ea typeface="微软雅黑" panose="020B0503020204020204" pitchFamily="34" charset="-122"/>
                        </a:rPr>
                        <a:t>12</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设计理念</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功能布局</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文化传承</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自然生态</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植物配置</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3">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环境质量</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3</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水体环境</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噪声管理</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控烟管理</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rowSpan="9">
                  <a:txBody>
                    <a:bodyPr/>
                    <a:lstStyle/>
                    <a:p>
                      <a:pPr marL="0" marR="0" algn="ctr">
                        <a:lnSpc>
                          <a:spcPct val="107000"/>
                        </a:lnSpc>
                        <a:buNone/>
                      </a:pPr>
                      <a:r>
                        <a:rPr lang="zh-CN" altLang="en-US" sz="800" b="1" kern="100" dirty="0">
                          <a:effectLst/>
                          <a:latin typeface="微软雅黑" panose="020B0503020204020204" pitchFamily="34" charset="-122"/>
                          <a:ea typeface="微软雅黑" panose="020B0503020204020204" pitchFamily="34" charset="-122"/>
                        </a:rPr>
                        <a:t>公众服务</a:t>
                      </a:r>
                      <a:endParaRPr lang="en-US" altLang="zh-CN" sz="800" b="1"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en-US" altLang="zh-CN" sz="800" b="1" kern="100" dirty="0">
                          <a:effectLst/>
                          <a:latin typeface="微软雅黑" panose="020B0503020204020204" pitchFamily="34" charset="-122"/>
                          <a:ea typeface="微软雅黑" panose="020B0503020204020204" pitchFamily="34" charset="-122"/>
                        </a:rPr>
                        <a:t>(20)</a:t>
                      </a:r>
                      <a:endParaRPr lang="zh-CN" altLang="en-US" sz="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solidFill>
                        <a:srgbClr val="52BF9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A5EBCA"/>
                    </a:solidFill>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方便可达</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7</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交通组织</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无障碍设施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5">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基本服务（</a:t>
                      </a:r>
                      <a:r>
                        <a:rPr lang="en-US" altLang="zh-CN" sz="800" kern="100" dirty="0">
                          <a:effectLst/>
                          <a:latin typeface="微软雅黑" panose="020B0503020204020204" pitchFamily="34" charset="-122"/>
                          <a:ea typeface="微软雅黑" panose="020B0503020204020204" pitchFamily="34" charset="-122"/>
                        </a:rPr>
                        <a:t>10</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导览设施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公共厕所</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休憩设施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管理服务</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便民服务</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游憩设施</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3</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儿童游戏</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健身休闲</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rowSpan="9">
                  <a:txBody>
                    <a:bodyPr/>
                    <a:lstStyle/>
                    <a:p>
                      <a:pPr marL="0" marR="0" algn="ctr">
                        <a:lnSpc>
                          <a:spcPct val="107000"/>
                        </a:lnSpc>
                        <a:buNone/>
                      </a:pPr>
                      <a:r>
                        <a:rPr lang="zh-CN" altLang="en-US" sz="800" b="1" kern="100" dirty="0">
                          <a:effectLst/>
                          <a:latin typeface="微软雅黑" panose="020B0503020204020204" pitchFamily="34" charset="-122"/>
                          <a:ea typeface="微软雅黑" panose="020B0503020204020204" pitchFamily="34" charset="-122"/>
                        </a:rPr>
                        <a:t>养护维护</a:t>
                      </a:r>
                      <a:endParaRPr lang="zh-CN" altLang="en-US" sz="800" b="1"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en-US" altLang="zh-CN" sz="800" b="1" kern="100" dirty="0">
                          <a:effectLst/>
                          <a:latin typeface="微软雅黑" panose="020B0503020204020204" pitchFamily="34" charset="-122"/>
                          <a:ea typeface="微软雅黑" panose="020B0503020204020204" pitchFamily="34" charset="-122"/>
                        </a:rPr>
                        <a:t>(20)</a:t>
                      </a:r>
                      <a:endParaRPr lang="zh-CN" altLang="en-US" sz="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solidFill>
                        <a:srgbClr val="52BF9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A5EBCA"/>
                    </a:solidFill>
                  </a:tcPr>
                </a:tc>
                <a:tc rowSpan="4">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绿地养护</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9</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植物养护</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古树名木</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病虫害防治</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节约型园林</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园容卫生</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4</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环境整洁</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卫生保洁</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3">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设施维护</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7</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基础设施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服务设施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游憩设施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rowSpan="7">
                  <a:txBody>
                    <a:bodyPr/>
                    <a:lstStyle/>
                    <a:p>
                      <a:pPr marL="0" marR="0" algn="ctr">
                        <a:lnSpc>
                          <a:spcPct val="107000"/>
                        </a:lnSpc>
                        <a:buNone/>
                      </a:pPr>
                      <a:r>
                        <a:rPr lang="zh-CN" altLang="en-US" sz="800" b="1" kern="100" dirty="0">
                          <a:effectLst/>
                          <a:latin typeface="微软雅黑" panose="020B0503020204020204" pitchFamily="34" charset="-122"/>
                          <a:ea typeface="微软雅黑" panose="020B0503020204020204" pitchFamily="34" charset="-122"/>
                        </a:rPr>
                        <a:t>安全韧性</a:t>
                      </a:r>
                      <a:endParaRPr lang="en-US" altLang="zh-CN" sz="800" b="1"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en-US" altLang="zh-CN" sz="800" b="1" kern="100" dirty="0">
                          <a:effectLst/>
                          <a:latin typeface="微软雅黑" panose="020B0503020204020204" pitchFamily="34" charset="-122"/>
                          <a:ea typeface="微软雅黑" panose="020B0503020204020204" pitchFamily="34" charset="-122"/>
                        </a:rPr>
                        <a:t>(15)</a:t>
                      </a:r>
                      <a:endParaRPr lang="zh-CN" altLang="en-US" sz="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solidFill>
                        <a:srgbClr val="52BF9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A5EBCA"/>
                    </a:solidFill>
                  </a:tcPr>
                </a:tc>
                <a:tc rowSpan="3">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安全管理</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8</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安全措施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安全隐患排查</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物种安全</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应急管理</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3</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应急预案</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应急避难</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低碳运行</a:t>
                      </a:r>
                      <a:endParaRPr lang="zh-CN" altLang="en-US"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4</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绿色减排</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海绵功能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280571">
                <a:tc rowSpan="5">
                  <a:txBody>
                    <a:bodyPr/>
                    <a:lstStyle/>
                    <a:p>
                      <a:pPr marL="0" marR="0" algn="ctr">
                        <a:lnSpc>
                          <a:spcPct val="107000"/>
                        </a:lnSpc>
                        <a:buNone/>
                      </a:pPr>
                      <a:r>
                        <a:rPr lang="zh-CN" altLang="en-US" sz="800" b="1" kern="100" dirty="0">
                          <a:effectLst/>
                          <a:latin typeface="微软雅黑" panose="020B0503020204020204" pitchFamily="34" charset="-122"/>
                          <a:ea typeface="微软雅黑" panose="020B0503020204020204" pitchFamily="34" charset="-122"/>
                        </a:rPr>
                        <a:t>运行管理</a:t>
                      </a:r>
                      <a:endParaRPr lang="zh-CN" altLang="en-US" sz="800" b="1"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en-US" altLang="zh-CN" sz="800" b="1" kern="100" dirty="0">
                          <a:effectLst/>
                          <a:latin typeface="微软雅黑" panose="020B0503020204020204" pitchFamily="34" charset="-122"/>
                          <a:ea typeface="微软雅黑" panose="020B0503020204020204" pitchFamily="34" charset="-122"/>
                        </a:rPr>
                        <a:t>(10)</a:t>
                      </a:r>
                      <a:endParaRPr lang="zh-CN" altLang="en-US" sz="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solidFill>
                        <a:srgbClr val="52BF9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A5EBCA"/>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机构制度</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3</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机构制度</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280571">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岗位培训</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2</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岗位培训</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宣传推广</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3</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宣传推广</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vMerge="1">
                  <a:tcPr/>
                </a:tc>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文创产品</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280571">
                <a:tc vMerge="1">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公众参与</a:t>
                      </a:r>
                      <a:endParaRPr lang="en-US" altLang="zh-CN" sz="800" kern="100" dirty="0">
                        <a:effectLst/>
                        <a:latin typeface="微软雅黑" panose="020B0503020204020204" pitchFamily="34" charset="-122"/>
                        <a:ea typeface="微软雅黑" panose="020B0503020204020204" pitchFamily="34" charset="-122"/>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a:t>
                      </a:r>
                      <a:r>
                        <a:rPr lang="en-US" altLang="zh-CN" sz="800" kern="100" dirty="0">
                          <a:effectLst/>
                          <a:latin typeface="微软雅黑" panose="020B0503020204020204" pitchFamily="34" charset="-122"/>
                          <a:ea typeface="微软雅黑" panose="020B0503020204020204" pitchFamily="34" charset="-122"/>
                        </a:rPr>
                        <a:t>2</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CFF1E6"/>
                    </a:solid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公众参与</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EDF8F4"/>
                    </a:solid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r h="166073">
                <a:tc gridSpan="3">
                  <a:txBody>
                    <a:bodyPr/>
                    <a:lstStyle/>
                    <a:p>
                      <a:pPr marL="0" marR="0" algn="ctr">
                        <a:lnSpc>
                          <a:spcPct val="107000"/>
                        </a:lnSpc>
                        <a:buNone/>
                      </a:pPr>
                      <a:r>
                        <a:rPr lang="zh-CN" altLang="en-US" sz="800" b="1" kern="100" dirty="0">
                          <a:effectLst/>
                          <a:latin typeface="微软雅黑" panose="020B0503020204020204" pitchFamily="34" charset="-122"/>
                          <a:ea typeface="微软雅黑" panose="020B0503020204020204" pitchFamily="34" charset="-122"/>
                        </a:rPr>
                        <a:t>合计</a:t>
                      </a:r>
                      <a:endParaRPr lang="zh-CN" altLang="en-US" sz="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solidFill>
                        <a:srgbClr val="52BF97"/>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solidFill>
                      <a:srgbClr val="52BF97"/>
                    </a:solidFill>
                  </a:tcPr>
                </a:tc>
                <a:tc hMerge="1">
                  <a:tcPr/>
                </a:tc>
                <a:tc hMerge="1">
                  <a:tcPr/>
                </a:tc>
                <a:tc>
                  <a:txBody>
                    <a:bodyPr/>
                    <a:lstStyle/>
                    <a:p>
                      <a:pPr marL="0" marR="0" algn="ctr">
                        <a:lnSpc>
                          <a:spcPct val="107000"/>
                        </a:lnSpc>
                        <a:buNone/>
                      </a:pPr>
                      <a:endParaRPr lang="zh-CN" altLang="en-US" sz="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0" marR="0" marT="0" marB="0" anchor="ctr">
                    <a:lnL w="12700" cap="flat" cmpd="sng" algn="ctr">
                      <a:noFill/>
                      <a:prstDash val="solid"/>
                      <a:round/>
                      <a:headEnd type="none" w="med" len="med"/>
                      <a:tailEnd type="none" w="med" len="med"/>
                    </a:lnL>
                    <a:lnR w="12700" cap="flat" cmpd="sng" algn="ctr">
                      <a:solidFill>
                        <a:srgbClr val="52BF97"/>
                      </a:solidFill>
                      <a:prstDash val="solid"/>
                      <a:round/>
                      <a:headEnd type="none" w="med" len="med"/>
                      <a:tailEnd type="none" w="med" len="med"/>
                    </a:lnR>
                    <a:lnT w="12700" cap="flat" cmpd="sng" algn="ctr">
                      <a:solidFill>
                        <a:srgbClr val="52BF97"/>
                      </a:solidFill>
                      <a:prstDash val="solid"/>
                      <a:round/>
                      <a:headEnd type="none" w="med" len="med"/>
                      <a:tailEnd type="none" w="med" len="med"/>
                    </a:lnT>
                    <a:lnB w="12700" cap="flat" cmpd="sng" algn="ctr">
                      <a:solidFill>
                        <a:srgbClr val="52BF97"/>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59" name="表格 58"/>
          <p:cNvGraphicFramePr>
            <a:graphicFrameLocks noGrp="1"/>
          </p:cNvGraphicFramePr>
          <p:nvPr/>
        </p:nvGraphicFramePr>
        <p:xfrm>
          <a:off x="3500438" y="2080636"/>
          <a:ext cx="2783318" cy="2841596"/>
        </p:xfrm>
        <a:graphic>
          <a:graphicData uri="http://schemas.openxmlformats.org/drawingml/2006/table">
            <a:tbl>
              <a:tblPr>
                <a:tableStyleId>{5C22544A-7EE6-4342-B048-85BDC9FD1C3A}</a:tableStyleId>
              </a:tblPr>
              <a:tblGrid>
                <a:gridCol w="956727"/>
                <a:gridCol w="956727"/>
                <a:gridCol w="869864"/>
              </a:tblGrid>
              <a:tr h="283832">
                <a:tc>
                  <a:txBody>
                    <a:bodyPr/>
                    <a:lstStyle/>
                    <a:p>
                      <a:pPr marL="0" marR="0" algn="ctr" defTabSz="514350" rtl="0" eaLnBrk="1" latinLnBrk="0" hangingPunct="1">
                        <a:lnSpc>
                          <a:spcPct val="107000"/>
                        </a:lnSpc>
                        <a:spcBef>
                          <a:spcPts val="0"/>
                        </a:spcBef>
                        <a:spcAft>
                          <a:spcPts val="0"/>
                        </a:spcAft>
                        <a:buClrTx/>
                        <a:buSzTx/>
                        <a:buFontTx/>
                        <a:buNone/>
                      </a:pPr>
                      <a:r>
                        <a:rPr lang="zh-CN" altLang="en-US" sz="700" b="1" kern="1200" dirty="0">
                          <a:solidFill>
                            <a:schemeClr val="bg1"/>
                          </a:solidFill>
                          <a:latin typeface="微软雅黑" panose="020B0503020204020204" pitchFamily="34" charset="-122"/>
                          <a:ea typeface="微软雅黑" panose="020B0503020204020204" pitchFamily="34" charset="-122"/>
                          <a:cs typeface="+mn-cs"/>
                        </a:rPr>
                        <a:t>评价项目</a:t>
                      </a:r>
                      <a:endParaRPr lang="zh-CN" altLang="en-US" sz="700" b="1" kern="1200" dirty="0">
                        <a:solidFill>
                          <a:schemeClr val="bg1"/>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rgbClr val="E8A7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E8A775"/>
                    </a:solid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700" b="1" kern="1200" dirty="0">
                          <a:solidFill>
                            <a:schemeClr val="bg1"/>
                          </a:solidFill>
                          <a:latin typeface="微软雅黑" panose="020B0503020204020204" pitchFamily="34" charset="-122"/>
                          <a:ea typeface="微软雅黑" panose="020B0503020204020204" pitchFamily="34" charset="-122"/>
                          <a:cs typeface="+mn-cs"/>
                        </a:rPr>
                        <a:t>评价子项</a:t>
                      </a:r>
                      <a:endParaRPr lang="zh-CN" altLang="en-US" sz="700" b="1" kern="1200" dirty="0">
                        <a:solidFill>
                          <a:schemeClr val="bg1"/>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E8A775"/>
                    </a:solid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700" b="1" kern="1200" dirty="0">
                          <a:solidFill>
                            <a:schemeClr val="bg1"/>
                          </a:solidFill>
                          <a:latin typeface="微软雅黑" panose="020B0503020204020204" pitchFamily="34" charset="-122"/>
                          <a:ea typeface="微软雅黑" panose="020B0503020204020204" pitchFamily="34" charset="-122"/>
                          <a:cs typeface="+mn-cs"/>
                        </a:rPr>
                        <a:t>分值</a:t>
                      </a:r>
                      <a:endParaRPr lang="zh-CN" altLang="en-US" sz="700" b="1" kern="1200" dirty="0">
                        <a:solidFill>
                          <a:schemeClr val="bg1"/>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E8A775"/>
                    </a:solidFill>
                  </a:tcPr>
                </a:tc>
              </a:tr>
              <a:tr h="232524">
                <a:tc rowSpan="2">
                  <a:txBody>
                    <a:bodyPr/>
                    <a:lstStyle/>
                    <a:p>
                      <a:pPr marL="0" marR="0" algn="ctr">
                        <a:buNone/>
                      </a:pPr>
                      <a:r>
                        <a:rPr lang="zh-CN" altLang="en-US" sz="700" b="1" kern="100" dirty="0">
                          <a:effectLst/>
                          <a:latin typeface="微软雅黑" panose="020B0503020204020204" pitchFamily="34" charset="-122"/>
                          <a:ea typeface="微软雅黑" panose="020B0503020204020204" pitchFamily="34" charset="-122"/>
                        </a:rPr>
                        <a:t>开放共享</a:t>
                      </a:r>
                      <a:endParaRPr lang="zh-CN" altLang="en-US" sz="700" b="1" kern="100" dirty="0">
                        <a:effectLst/>
                        <a:latin typeface="微软雅黑" panose="020B0503020204020204" pitchFamily="34" charset="-122"/>
                        <a:ea typeface="微软雅黑" panose="020B0503020204020204" pitchFamily="34" charset="-122"/>
                      </a:endParaRPr>
                    </a:p>
                    <a:p>
                      <a:pPr marL="0" marR="0" algn="ctr">
                        <a:buNone/>
                      </a:pPr>
                      <a:r>
                        <a:rPr lang="zh-CN" altLang="en-US" sz="700" b="1" kern="100" dirty="0">
                          <a:effectLst/>
                          <a:latin typeface="微软雅黑" panose="020B0503020204020204" pitchFamily="34" charset="-122"/>
                          <a:ea typeface="微软雅黑" panose="020B0503020204020204" pitchFamily="34" charset="-122"/>
                        </a:rPr>
                        <a:t>（</a:t>
                      </a:r>
                      <a:r>
                        <a:rPr lang="en-US" altLang="zh-CN" sz="700" b="1" kern="100" dirty="0">
                          <a:effectLst/>
                          <a:latin typeface="微软雅黑" panose="020B0503020204020204" pitchFamily="34" charset="-122"/>
                          <a:ea typeface="微软雅黑" panose="020B0503020204020204" pitchFamily="34" charset="-122"/>
                        </a:rPr>
                        <a:t>5</a:t>
                      </a:r>
                      <a:r>
                        <a:rPr lang="zh-CN" altLang="en-US" sz="700" b="1" kern="100" dirty="0">
                          <a:effectLst/>
                          <a:latin typeface="微软雅黑" panose="020B0503020204020204" pitchFamily="34" charset="-122"/>
                          <a:ea typeface="微软雅黑" panose="020B0503020204020204" pitchFamily="34" charset="-122"/>
                        </a:rPr>
                        <a:t>）</a:t>
                      </a:r>
                      <a:endParaRPr lang="zh-CN" altLang="en-US" sz="7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rgbClr val="E8A7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6DDCB"/>
                    </a:solidFill>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空间共享</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vMerge="1">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城园共融</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rowSpan="3">
                  <a:txBody>
                    <a:bodyPr/>
                    <a:lstStyle/>
                    <a:p>
                      <a:pPr marL="0" marR="0" algn="ctr">
                        <a:buNone/>
                      </a:pPr>
                      <a:r>
                        <a:rPr lang="zh-CN" altLang="en-US" sz="700" b="1" kern="100" dirty="0">
                          <a:effectLst/>
                          <a:latin typeface="微软雅黑" panose="020B0503020204020204" pitchFamily="34" charset="-122"/>
                          <a:ea typeface="微软雅黑" panose="020B0503020204020204" pitchFamily="34" charset="-122"/>
                        </a:rPr>
                        <a:t>活力场景</a:t>
                      </a:r>
                      <a:endParaRPr lang="zh-CN" altLang="en-US" sz="700" b="1" kern="100" dirty="0">
                        <a:effectLst/>
                        <a:latin typeface="微软雅黑" panose="020B0503020204020204" pitchFamily="34" charset="-122"/>
                        <a:ea typeface="微软雅黑" panose="020B0503020204020204" pitchFamily="34" charset="-122"/>
                      </a:endParaRPr>
                    </a:p>
                    <a:p>
                      <a:pPr marL="0" marR="0" algn="ctr">
                        <a:buNone/>
                      </a:pPr>
                      <a:r>
                        <a:rPr lang="zh-CN" altLang="en-US" sz="700" b="1" kern="100" dirty="0">
                          <a:effectLst/>
                          <a:latin typeface="微软雅黑" panose="020B0503020204020204" pitchFamily="34" charset="-122"/>
                          <a:ea typeface="微软雅黑" panose="020B0503020204020204" pitchFamily="34" charset="-122"/>
                        </a:rPr>
                        <a:t>（</a:t>
                      </a:r>
                      <a:r>
                        <a:rPr lang="en-US" altLang="zh-CN" sz="700" b="1" kern="100" dirty="0">
                          <a:effectLst/>
                          <a:latin typeface="微软雅黑" panose="020B0503020204020204" pitchFamily="34" charset="-122"/>
                          <a:ea typeface="微软雅黑" panose="020B0503020204020204" pitchFamily="34" charset="-122"/>
                        </a:rPr>
                        <a:t>6</a:t>
                      </a:r>
                      <a:r>
                        <a:rPr lang="zh-CN" altLang="en-US" sz="700" b="1" kern="100" dirty="0">
                          <a:effectLst/>
                          <a:latin typeface="微软雅黑" panose="020B0503020204020204" pitchFamily="34" charset="-122"/>
                          <a:ea typeface="微软雅黑" panose="020B0503020204020204" pitchFamily="34" charset="-122"/>
                        </a:rPr>
                        <a:t>）</a:t>
                      </a:r>
                      <a:endParaRPr lang="zh-CN" altLang="en-US" sz="7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rgbClr val="E8A7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6DDCB"/>
                    </a:solidFill>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文化活动</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vMerge="1">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休憩健身</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vMerge="1">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配套经营</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rowSpan="3">
                  <a:txBody>
                    <a:bodyPr/>
                    <a:lstStyle/>
                    <a:p>
                      <a:pPr marL="0" marR="0" algn="ctr">
                        <a:buNone/>
                      </a:pPr>
                      <a:r>
                        <a:rPr lang="zh-CN" altLang="en-US" sz="700" b="1" kern="100" dirty="0">
                          <a:effectLst/>
                          <a:latin typeface="微软雅黑" panose="020B0503020204020204" pitchFamily="34" charset="-122"/>
                          <a:ea typeface="微软雅黑" panose="020B0503020204020204" pitchFamily="34" charset="-122"/>
                        </a:rPr>
                        <a:t>自然友好</a:t>
                      </a:r>
                      <a:endParaRPr lang="zh-CN" altLang="en-US" sz="700" b="1" kern="100" dirty="0">
                        <a:effectLst/>
                        <a:latin typeface="微软雅黑" panose="020B0503020204020204" pitchFamily="34" charset="-122"/>
                        <a:ea typeface="微软雅黑" panose="020B0503020204020204" pitchFamily="34" charset="-122"/>
                      </a:endParaRPr>
                    </a:p>
                    <a:p>
                      <a:pPr marL="0" marR="0" algn="ctr">
                        <a:buNone/>
                      </a:pPr>
                      <a:r>
                        <a:rPr lang="zh-CN" altLang="en-US" sz="700" b="1" kern="100" dirty="0">
                          <a:effectLst/>
                          <a:latin typeface="微软雅黑" panose="020B0503020204020204" pitchFamily="34" charset="-122"/>
                          <a:ea typeface="微软雅黑" panose="020B0503020204020204" pitchFamily="34" charset="-122"/>
                        </a:rPr>
                        <a:t>（</a:t>
                      </a:r>
                      <a:r>
                        <a:rPr lang="en-US" altLang="zh-CN" sz="700" b="1" kern="100" dirty="0">
                          <a:effectLst/>
                          <a:latin typeface="微软雅黑" panose="020B0503020204020204" pitchFamily="34" charset="-122"/>
                          <a:ea typeface="微软雅黑" panose="020B0503020204020204" pitchFamily="34" charset="-122"/>
                        </a:rPr>
                        <a:t>5</a:t>
                      </a:r>
                      <a:r>
                        <a:rPr lang="zh-CN" altLang="en-US" sz="700" b="1" kern="100" dirty="0">
                          <a:effectLst/>
                          <a:latin typeface="微软雅黑" panose="020B0503020204020204" pitchFamily="34" charset="-122"/>
                          <a:ea typeface="微软雅黑" panose="020B0503020204020204" pitchFamily="34" charset="-122"/>
                        </a:rPr>
                        <a:t>）</a:t>
                      </a:r>
                      <a:endParaRPr lang="zh-CN" altLang="en-US" sz="7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rgbClr val="E8A7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6DDCB"/>
                    </a:solidFill>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资源利用</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vMerge="1">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自然教育</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vMerge="1">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生物监测</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rowSpan="2">
                  <a:txBody>
                    <a:bodyPr/>
                    <a:lstStyle/>
                    <a:p>
                      <a:pPr marL="0" marR="0" algn="ctr">
                        <a:buNone/>
                      </a:pPr>
                      <a:r>
                        <a:rPr lang="zh-CN" altLang="en-US" sz="700" b="1" kern="100" dirty="0">
                          <a:effectLst/>
                          <a:latin typeface="微软雅黑" panose="020B0503020204020204" pitchFamily="34" charset="-122"/>
                          <a:ea typeface="微软雅黑" panose="020B0503020204020204" pitchFamily="34" charset="-122"/>
                        </a:rPr>
                        <a:t>科技赋能</a:t>
                      </a:r>
                      <a:endParaRPr lang="zh-CN" altLang="en-US" sz="700" b="1" kern="100" dirty="0">
                        <a:effectLst/>
                        <a:latin typeface="微软雅黑" panose="020B0503020204020204" pitchFamily="34" charset="-122"/>
                        <a:ea typeface="微软雅黑" panose="020B0503020204020204" pitchFamily="34" charset="-122"/>
                      </a:endParaRPr>
                    </a:p>
                    <a:p>
                      <a:pPr marL="0" marR="0" algn="ctr">
                        <a:buNone/>
                      </a:pPr>
                      <a:r>
                        <a:rPr lang="zh-CN" altLang="en-US" sz="700" b="1" kern="100" dirty="0">
                          <a:effectLst/>
                          <a:latin typeface="微软雅黑" panose="020B0503020204020204" pitchFamily="34" charset="-122"/>
                          <a:ea typeface="微软雅黑" panose="020B0503020204020204" pitchFamily="34" charset="-122"/>
                        </a:rPr>
                        <a:t>（</a:t>
                      </a:r>
                      <a:r>
                        <a:rPr lang="en-US" altLang="zh-CN" sz="700" b="1" kern="100" dirty="0">
                          <a:effectLst/>
                          <a:latin typeface="微软雅黑" panose="020B0503020204020204" pitchFamily="34" charset="-122"/>
                          <a:ea typeface="微软雅黑" panose="020B0503020204020204" pitchFamily="34" charset="-122"/>
                        </a:rPr>
                        <a:t>4</a:t>
                      </a:r>
                      <a:r>
                        <a:rPr lang="zh-CN" altLang="en-US" sz="700" b="1" kern="100" dirty="0">
                          <a:effectLst/>
                          <a:latin typeface="微软雅黑" panose="020B0503020204020204" pitchFamily="34" charset="-122"/>
                          <a:ea typeface="微软雅黑" panose="020B0503020204020204" pitchFamily="34" charset="-122"/>
                        </a:rPr>
                        <a:t>）</a:t>
                      </a:r>
                      <a:endParaRPr lang="zh-CN" altLang="en-US" sz="7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rgbClr val="E8A7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6DDCB"/>
                    </a:solidFill>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智慧服务</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vMerge="1">
                  <a:tcPr/>
                </a:tc>
                <a:tc>
                  <a:txBody>
                    <a:bodyPr/>
                    <a:lstStyle/>
                    <a:p>
                      <a:pPr marL="0" marR="0" algn="ctr">
                        <a:buNone/>
                      </a:pPr>
                      <a:r>
                        <a:rPr lang="zh-CN" altLang="en-US" sz="700" kern="100" dirty="0">
                          <a:effectLst/>
                          <a:latin typeface="微软雅黑" panose="020B0503020204020204" pitchFamily="34" charset="-122"/>
                          <a:ea typeface="微软雅黑" panose="020B0503020204020204" pitchFamily="34" charset="-122"/>
                        </a:rPr>
                        <a:t>智慧管理</a:t>
                      </a:r>
                      <a:endParaRPr lang="zh-CN" altLang="en-US" sz="7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FBEEE5"/>
                    </a:solidFill>
                  </a:tcPr>
                </a:tc>
                <a:tc>
                  <a:txBody>
                    <a:bodyPr/>
                    <a:lstStyle/>
                    <a:p>
                      <a:pPr marL="0" marR="0" algn="ctr">
                        <a:buNone/>
                      </a:pPr>
                      <a:endParaRPr lang="zh-CN" altLang="en-US" sz="7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r h="232524">
                <a:tc gridSpan="2">
                  <a:txBody>
                    <a:bodyPr/>
                    <a:lstStyle/>
                    <a:p>
                      <a:pPr algn="ctr"/>
                      <a:r>
                        <a:rPr lang="zh-CN" altLang="en-US" sz="700" b="1" dirty="0">
                          <a:solidFill>
                            <a:schemeClr val="bg1"/>
                          </a:solidFill>
                          <a:latin typeface="微软雅黑" panose="020B0503020204020204" pitchFamily="34" charset="-122"/>
                          <a:ea typeface="微软雅黑" panose="020B0503020204020204" pitchFamily="34" charset="-122"/>
                        </a:rPr>
                        <a:t>合计</a:t>
                      </a:r>
                      <a:endParaRPr lang="zh-CN" altLang="en-US" sz="700" b="1" dirty="0">
                        <a:solidFill>
                          <a:schemeClr val="bg1"/>
                        </a:solidFill>
                        <a:latin typeface="微软雅黑" panose="020B0503020204020204" pitchFamily="34" charset="-122"/>
                        <a:ea typeface="微软雅黑" panose="020B0503020204020204" pitchFamily="34" charset="-122"/>
                      </a:endParaRPr>
                    </a:p>
                  </a:txBody>
                  <a:tcPr>
                    <a:lnL w="12700" cap="flat" cmpd="sng" algn="ctr">
                      <a:solidFill>
                        <a:srgbClr val="E8A775"/>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solidFill>
                      <a:srgbClr val="E8A775"/>
                    </a:solidFill>
                  </a:tcPr>
                </a:tc>
                <a:tc hMerge="1">
                  <a:tcPr/>
                </a:tc>
                <a:tc>
                  <a:txBody>
                    <a:bodyPr/>
                    <a:lstStyle/>
                    <a:p>
                      <a:pPr marL="0" marR="0" algn="ctr">
                        <a:buNone/>
                      </a:pPr>
                      <a:endParaRPr lang="zh-CN" altLang="en-US" sz="7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noFill/>
                      <a:prstDash val="solid"/>
                      <a:round/>
                      <a:headEnd type="none" w="med" len="med"/>
                      <a:tailEnd type="none" w="med" len="med"/>
                    </a:lnL>
                    <a:lnR w="12700" cap="flat" cmpd="sng" algn="ctr">
                      <a:solidFill>
                        <a:srgbClr val="E8A775"/>
                      </a:solidFill>
                      <a:prstDash val="solid"/>
                      <a:round/>
                      <a:headEnd type="none" w="med" len="med"/>
                      <a:tailEnd type="none" w="med" len="med"/>
                    </a:lnR>
                    <a:lnT w="12700" cap="flat" cmpd="sng" algn="ctr">
                      <a:solidFill>
                        <a:srgbClr val="E8A775"/>
                      </a:solidFill>
                      <a:prstDash val="solid"/>
                      <a:round/>
                      <a:headEnd type="none" w="med" len="med"/>
                      <a:tailEnd type="none" w="med" len="med"/>
                    </a:lnT>
                    <a:lnB w="12700" cap="flat" cmpd="sng" algn="ctr">
                      <a:solidFill>
                        <a:srgbClr val="E8A775"/>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61" name="组合 60"/>
          <p:cNvGrpSpPr/>
          <p:nvPr/>
        </p:nvGrpSpPr>
        <p:grpSpPr>
          <a:xfrm>
            <a:off x="3398994" y="1644781"/>
            <a:ext cx="1617980" cy="267335"/>
            <a:chOff x="881" y="2527"/>
            <a:chExt cx="2548" cy="421"/>
          </a:xfrm>
        </p:grpSpPr>
        <p:sp>
          <p:nvSpPr>
            <p:cNvPr id="62" name="文本框 61"/>
            <p:cNvSpPr txBox="1"/>
            <p:nvPr/>
          </p:nvSpPr>
          <p:spPr>
            <a:xfrm>
              <a:off x="881" y="2527"/>
              <a:ext cx="2548" cy="421"/>
            </a:xfrm>
            <a:prstGeom prst="rect">
              <a:avLst/>
            </a:prstGeom>
            <a:noFill/>
          </p:spPr>
          <p:txBody>
            <a:bodyPr wrap="square" lIns="90000">
              <a:spAutoFit/>
            </a:bodyPr>
            <a:lstStyle/>
            <a:p>
              <a:pPr indent="266700" algn="just" fontAlgn="auto">
                <a:lnSpc>
                  <a:spcPct val="125000"/>
                </a:lnSpc>
                <a:spcBef>
                  <a:spcPts val="0"/>
                </a:spcBef>
                <a:spcAft>
                  <a:spcPts val="1200"/>
                </a:spcAft>
                <a:buClrTx/>
                <a:buSzTx/>
                <a:buFontTx/>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特色评价分值</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63" name="圆角矩形 18"/>
            <p:cNvSpPr>
              <a:spLocks noChangeAspect="1"/>
            </p:cNvSpPr>
            <p:nvPr/>
          </p:nvSpPr>
          <p:spPr>
            <a:xfrm>
              <a:off x="1049" y="264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grpSp>
        <p:nvGrpSpPr>
          <p:cNvPr id="64" name="组合 63"/>
          <p:cNvGrpSpPr/>
          <p:nvPr/>
        </p:nvGrpSpPr>
        <p:grpSpPr>
          <a:xfrm>
            <a:off x="3408271" y="5237615"/>
            <a:ext cx="1617980" cy="267335"/>
            <a:chOff x="881" y="2527"/>
            <a:chExt cx="2548" cy="421"/>
          </a:xfrm>
        </p:grpSpPr>
        <p:sp>
          <p:nvSpPr>
            <p:cNvPr id="65" name="文本框 64"/>
            <p:cNvSpPr txBox="1"/>
            <p:nvPr/>
          </p:nvSpPr>
          <p:spPr>
            <a:xfrm>
              <a:off x="881" y="2527"/>
              <a:ext cx="2548" cy="421"/>
            </a:xfrm>
            <a:prstGeom prst="rect">
              <a:avLst/>
            </a:prstGeom>
            <a:noFill/>
          </p:spPr>
          <p:txBody>
            <a:bodyPr wrap="square">
              <a:spAutoFit/>
            </a:bodyPr>
            <a:lstStyle/>
            <a:p>
              <a:pPr indent="266700" algn="just" fontAlgn="auto">
                <a:lnSpc>
                  <a:spcPct val="125000"/>
                </a:lnSpc>
                <a:spcBef>
                  <a:spcPts val="0"/>
                </a:spcBef>
                <a:spcAft>
                  <a:spcPts val="1200"/>
                </a:spcAft>
                <a:buClrTx/>
                <a:buSzTx/>
                <a:buFontTx/>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总体分值</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66" name="圆角矩形 18"/>
            <p:cNvSpPr>
              <a:spLocks noChangeAspect="1"/>
            </p:cNvSpPr>
            <p:nvPr/>
          </p:nvSpPr>
          <p:spPr>
            <a:xfrm>
              <a:off x="1049" y="264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
        <p:nvSpPr>
          <p:cNvPr id="97" name="矩形 96"/>
          <p:cNvSpPr/>
          <p:nvPr/>
        </p:nvSpPr>
        <p:spPr>
          <a:xfrm>
            <a:off x="3748314" y="5814628"/>
            <a:ext cx="2485390" cy="284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00" b="1" dirty="0">
                <a:solidFill>
                  <a:schemeClr val="tx1"/>
                </a:solidFill>
                <a:latin typeface="微软雅黑" panose="020B0503020204020204" pitchFamily="34" charset="-122"/>
                <a:ea typeface="微软雅黑" panose="020B0503020204020204" pitchFamily="34" charset="-122"/>
              </a:rPr>
              <a:t>xxx</a:t>
            </a:r>
            <a:r>
              <a:rPr lang="zh-CN" altLang="en-US" sz="1200" b="1" dirty="0">
                <a:solidFill>
                  <a:schemeClr val="tx1"/>
                </a:solidFill>
                <a:latin typeface="微软雅黑" panose="020B0503020204020204" pitchFamily="34" charset="-122"/>
                <a:ea typeface="微软雅黑" panose="020B0503020204020204" pitchFamily="34" charset="-122"/>
              </a:rPr>
              <a:t>公园</a:t>
            </a:r>
            <a:endParaRPr lang="zh-CN" altLang="en-US" sz="1200" b="1" dirty="0">
              <a:solidFill>
                <a:schemeClr val="tx1"/>
              </a:solidFill>
              <a:latin typeface="微软雅黑" panose="020B0503020204020204" pitchFamily="34" charset="-122"/>
              <a:ea typeface="微软雅黑" panose="020B0503020204020204" pitchFamily="34" charset="-122"/>
            </a:endParaRPr>
          </a:p>
        </p:txBody>
      </p:sp>
      <p:graphicFrame>
        <p:nvGraphicFramePr>
          <p:cNvPr id="14" name="图表 13"/>
          <p:cNvGraphicFramePr/>
          <p:nvPr/>
        </p:nvGraphicFramePr>
        <p:xfrm>
          <a:off x="3514951" y="6923450"/>
          <a:ext cx="2771186" cy="2601963"/>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图表 14"/>
          <p:cNvGraphicFramePr/>
          <p:nvPr/>
        </p:nvGraphicFramePr>
        <p:xfrm>
          <a:off x="745788" y="5308983"/>
          <a:ext cx="5610855" cy="2457285"/>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14" name="图表 13"/>
          <p:cNvGraphicFramePr/>
          <p:nvPr/>
        </p:nvGraphicFramePr>
        <p:xfrm>
          <a:off x="852145" y="2354949"/>
          <a:ext cx="2474797" cy="2356330"/>
        </p:xfrm>
        <a:graphic>
          <a:graphicData uri="http://schemas.openxmlformats.org/drawingml/2006/chart">
            <c:chart xmlns:c="http://schemas.openxmlformats.org/drawingml/2006/chart" xmlns:r="http://schemas.openxmlformats.org/officeDocument/2006/relationships" r:id="rId2"/>
          </a:graphicData>
        </a:graphic>
      </p:graphicFrame>
      <p:sp>
        <p:nvSpPr>
          <p:cNvPr id="27" name="文本框 26"/>
          <p:cNvSpPr txBox="1"/>
          <p:nvPr/>
        </p:nvSpPr>
        <p:spPr>
          <a:xfrm>
            <a:off x="584200" y="1157114"/>
            <a:ext cx="2594610" cy="147821"/>
          </a:xfrm>
          <a:prstGeom prst="roundRect">
            <a:avLst/>
          </a:prstGeom>
          <a:noFill/>
        </p:spPr>
        <p:txBody>
          <a:bodyPr wrap="square" lIns="0" tIns="0" rIns="0" bIns="0" anchor="ctr">
            <a:noAutofit/>
          </a:bodyPr>
          <a:lstStyle>
            <a:defPPr>
              <a:defRPr lang="en-US"/>
            </a:defPPr>
            <a:lvl1pPr lvl="0">
              <a:lnSpc>
                <a:spcPct val="125000"/>
              </a:lnSpc>
              <a:spcBef>
                <a:spcPts val="600"/>
              </a:spcBef>
              <a:spcAft>
                <a:spcPts val="0"/>
              </a:spcAft>
              <a:defRPr sz="1400" b="1">
                <a:solidFill>
                  <a:schemeClr val="bg1"/>
                </a:solidFill>
                <a:effectLst/>
                <a:latin typeface="微软雅黑" panose="020B0503020204020204" pitchFamily="34" charset="-122"/>
                <a:ea typeface="微软雅黑" panose="020B0503020204020204" pitchFamily="34" charset="-122"/>
                <a:cs typeface="宋体" panose="02010600030101010101" pitchFamily="2" charset="-122"/>
              </a:defRPr>
            </a:lvl1pPr>
          </a:lstStyle>
          <a:p>
            <a:r>
              <a:rPr lang="en-US" altLang="zh-CN" sz="1200" dirty="0">
                <a:solidFill>
                  <a:schemeClr val="tx1"/>
                </a:solidFill>
              </a:rPr>
              <a:t>4.  </a:t>
            </a:r>
            <a:r>
              <a:rPr lang="zh-CN" altLang="en-US" sz="1200" dirty="0">
                <a:solidFill>
                  <a:schemeClr val="tx1"/>
                </a:solidFill>
              </a:rPr>
              <a:t>基础评价情况</a:t>
            </a:r>
            <a:endParaRPr lang="zh-CN" altLang="en-US" sz="1200" dirty="0">
              <a:solidFill>
                <a:schemeClr val="tx1"/>
              </a:solidFill>
            </a:endParaRPr>
          </a:p>
        </p:txBody>
      </p:sp>
      <p:grpSp>
        <p:nvGrpSpPr>
          <p:cNvPr id="29" name="组合 28"/>
          <p:cNvGrpSpPr/>
          <p:nvPr/>
        </p:nvGrpSpPr>
        <p:grpSpPr>
          <a:xfrm>
            <a:off x="474380" y="1646246"/>
            <a:ext cx="1617980" cy="267335"/>
            <a:chOff x="881" y="2527"/>
            <a:chExt cx="2548" cy="421"/>
          </a:xfrm>
        </p:grpSpPr>
        <p:sp>
          <p:nvSpPr>
            <p:cNvPr id="30" name="文本框 29"/>
            <p:cNvSpPr txBox="1"/>
            <p:nvPr/>
          </p:nvSpPr>
          <p:spPr>
            <a:xfrm>
              <a:off x="881" y="2527"/>
              <a:ext cx="2548" cy="421"/>
            </a:xfrm>
            <a:prstGeom prst="rect">
              <a:avLst/>
            </a:prstGeom>
            <a:noFill/>
          </p:spPr>
          <p:txBody>
            <a:bodyPr wrap="square">
              <a:spAutoFit/>
            </a:bodyPr>
            <a:lstStyle/>
            <a:p>
              <a:pPr indent="266700" algn="just" fontAlgn="auto">
                <a:lnSpc>
                  <a:spcPct val="125000"/>
                </a:lnSpc>
                <a:spcBef>
                  <a:spcPts val="0"/>
                </a:spcBef>
                <a:spcAft>
                  <a:spcPts val="1200"/>
                </a:spcAft>
                <a:buClrTx/>
                <a:buSzTx/>
                <a:buFontTx/>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rPr>
                <a:t>基础评价</a:t>
              </a:r>
              <a:endParaRPr lang="en-US" altLang="zh-CN"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31" name="圆角矩形 18"/>
            <p:cNvSpPr>
              <a:spLocks noChangeAspect="1"/>
            </p:cNvSpPr>
            <p:nvPr/>
          </p:nvSpPr>
          <p:spPr>
            <a:xfrm>
              <a:off x="1049" y="264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olidFill>
                  <a:schemeClr val="accent1"/>
                </a:solidFill>
                <a:sym typeface="+mn-ea"/>
              </a:endParaRPr>
            </a:p>
          </p:txBody>
        </p:sp>
      </p:grpSp>
      <p:grpSp>
        <p:nvGrpSpPr>
          <p:cNvPr id="32" name="组合 31"/>
          <p:cNvGrpSpPr/>
          <p:nvPr/>
        </p:nvGrpSpPr>
        <p:grpSpPr>
          <a:xfrm>
            <a:off x="484540" y="4885587"/>
            <a:ext cx="1617980" cy="267335"/>
            <a:chOff x="881" y="2527"/>
            <a:chExt cx="2548" cy="421"/>
          </a:xfrm>
        </p:grpSpPr>
        <p:sp>
          <p:nvSpPr>
            <p:cNvPr id="33" name="文本框 32"/>
            <p:cNvSpPr txBox="1"/>
            <p:nvPr/>
          </p:nvSpPr>
          <p:spPr>
            <a:xfrm>
              <a:off x="881" y="2527"/>
              <a:ext cx="2548" cy="421"/>
            </a:xfrm>
            <a:prstGeom prst="rect">
              <a:avLst/>
            </a:prstGeom>
            <a:noFill/>
          </p:spPr>
          <p:txBody>
            <a:bodyPr wrap="square">
              <a:spAutoFit/>
            </a:bodyPr>
            <a:lstStyle/>
            <a:p>
              <a:pPr indent="266700" algn="just" fontAlgn="auto">
                <a:lnSpc>
                  <a:spcPct val="125000"/>
                </a:lnSpc>
                <a:spcBef>
                  <a:spcPts val="0"/>
                </a:spcBef>
                <a:spcAft>
                  <a:spcPts val="1200"/>
                </a:spcAft>
                <a:buClrTx/>
                <a:buSzTx/>
                <a:buFontTx/>
              </a:pPr>
              <a:r>
                <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rPr>
                <a:t>基础评价子项情况</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34" name="圆角矩形 27"/>
            <p:cNvSpPr>
              <a:spLocks noChangeAspect="1"/>
            </p:cNvSpPr>
            <p:nvPr/>
          </p:nvSpPr>
          <p:spPr>
            <a:xfrm>
              <a:off x="1049" y="2641"/>
              <a:ext cx="227" cy="22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grpSp>
      <p:sp>
        <p:nvSpPr>
          <p:cNvPr id="35" name="矩形 34"/>
          <p:cNvSpPr/>
          <p:nvPr/>
        </p:nvSpPr>
        <p:spPr>
          <a:xfrm>
            <a:off x="2199781" y="2014772"/>
            <a:ext cx="2485390" cy="284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200" b="1" dirty="0">
                <a:solidFill>
                  <a:schemeClr val="tx1"/>
                </a:solidFill>
                <a:latin typeface="微软雅黑" panose="020B0503020204020204" pitchFamily="34" charset="-122"/>
                <a:ea typeface="微软雅黑" panose="020B0503020204020204" pitchFamily="34" charset="-122"/>
              </a:rPr>
              <a:t>基础评价情况总分：</a:t>
            </a:r>
            <a:r>
              <a:rPr lang="en-US" altLang="zh-CN" sz="1200" b="1" dirty="0">
                <a:solidFill>
                  <a:schemeClr val="accent2"/>
                </a:solidFill>
                <a:latin typeface="微软雅黑" panose="020B0503020204020204" pitchFamily="34" charset="-122"/>
                <a:ea typeface="微软雅黑" panose="020B0503020204020204" pitchFamily="34" charset="-122"/>
              </a:rPr>
              <a:t>**</a:t>
            </a:r>
            <a:r>
              <a:rPr lang="zh-CN" altLang="en-US" sz="1200" b="1" dirty="0">
                <a:solidFill>
                  <a:schemeClr val="accent2"/>
                </a:solidFill>
                <a:latin typeface="微软雅黑" panose="020B0503020204020204" pitchFamily="34" charset="-122"/>
                <a:ea typeface="微软雅黑" panose="020B0503020204020204" pitchFamily="34" charset="-122"/>
              </a:rPr>
              <a:t>分</a:t>
            </a:r>
            <a:endParaRPr lang="zh-CN" altLang="en-US" sz="1200" b="1" dirty="0">
              <a:solidFill>
                <a:schemeClr val="accent2"/>
              </a:solidFill>
              <a:latin typeface="微软雅黑" panose="020B0503020204020204" pitchFamily="34" charset="-122"/>
              <a:ea typeface="微软雅黑" panose="020B0503020204020204" pitchFamily="34" charset="-122"/>
            </a:endParaRPr>
          </a:p>
        </p:txBody>
      </p:sp>
      <p:sp>
        <p:nvSpPr>
          <p:cNvPr id="36" name="圆角矩形 6"/>
          <p:cNvSpPr/>
          <p:nvPr/>
        </p:nvSpPr>
        <p:spPr>
          <a:xfrm>
            <a:off x="3998117" y="2605313"/>
            <a:ext cx="757555" cy="191770"/>
          </a:xfrm>
          <a:prstGeom prst="roundRect">
            <a:avLst/>
          </a:prstGeom>
          <a:solidFill>
            <a:srgbClr val="A5EBCB"/>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景观环境</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38" name="圆角矩形 13"/>
          <p:cNvSpPr/>
          <p:nvPr/>
        </p:nvSpPr>
        <p:spPr>
          <a:xfrm>
            <a:off x="3997482" y="2948848"/>
            <a:ext cx="757555" cy="191770"/>
          </a:xfrm>
          <a:prstGeom prst="roundRect">
            <a:avLst/>
          </a:prstGeom>
          <a:solidFill>
            <a:srgbClr val="A5EBCB"/>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公众服务</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40" name="圆角矩形 21"/>
          <p:cNvSpPr/>
          <p:nvPr/>
        </p:nvSpPr>
        <p:spPr>
          <a:xfrm>
            <a:off x="3998117" y="3291748"/>
            <a:ext cx="757555" cy="191770"/>
          </a:xfrm>
          <a:prstGeom prst="roundRect">
            <a:avLst/>
          </a:prstGeom>
          <a:solidFill>
            <a:srgbClr val="A5EBCB"/>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养护维护</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42" name="圆角矩形 29"/>
          <p:cNvSpPr/>
          <p:nvPr/>
        </p:nvSpPr>
        <p:spPr>
          <a:xfrm>
            <a:off x="3997482" y="3651158"/>
            <a:ext cx="757555" cy="191770"/>
          </a:xfrm>
          <a:prstGeom prst="roundRect">
            <a:avLst/>
          </a:prstGeom>
          <a:solidFill>
            <a:srgbClr val="A5EBCB"/>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安全韧性</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sp>
        <p:nvSpPr>
          <p:cNvPr id="44" name="圆角矩形 34"/>
          <p:cNvSpPr/>
          <p:nvPr/>
        </p:nvSpPr>
        <p:spPr>
          <a:xfrm>
            <a:off x="578485" y="2437774"/>
            <a:ext cx="5700273" cy="1923050"/>
          </a:xfrm>
          <a:prstGeom prst="roundRect">
            <a:avLst>
              <a:gd name="adj" fmla="val 9304"/>
            </a:avLst>
          </a:prstGeom>
          <a:noFill/>
          <a:ln>
            <a:solidFill>
              <a:schemeClr val="accent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圆角矩形 33"/>
          <p:cNvSpPr/>
          <p:nvPr/>
        </p:nvSpPr>
        <p:spPr>
          <a:xfrm>
            <a:off x="3998117" y="3999773"/>
            <a:ext cx="757555" cy="191770"/>
          </a:xfrm>
          <a:prstGeom prst="roundRect">
            <a:avLst/>
          </a:prstGeom>
          <a:solidFill>
            <a:srgbClr val="A5EBCB"/>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algn="ctr"/>
            <a:r>
              <a:rPr lang="zh-CN" altLang="en-US" sz="1000" dirty="0">
                <a:solidFill>
                  <a:schemeClr val="tx1"/>
                </a:solidFill>
                <a:latin typeface="微软雅黑" panose="020B0503020204020204" pitchFamily="34" charset="-122"/>
                <a:ea typeface="微软雅黑" panose="020B0503020204020204" pitchFamily="34" charset="-122"/>
                <a:sym typeface="+mn-ea"/>
              </a:rPr>
              <a:t>运行管理</a:t>
            </a:r>
            <a:endParaRPr lang="zh-CN" altLang="en-US" sz="1000" dirty="0">
              <a:solidFill>
                <a:schemeClr val="tx1"/>
              </a:solidFill>
              <a:latin typeface="微软雅黑" panose="020B0503020204020204" pitchFamily="34" charset="-122"/>
              <a:ea typeface="微软雅黑" panose="020B0503020204020204" pitchFamily="34" charset="-122"/>
              <a:sym typeface="+mn-ea"/>
            </a:endParaRPr>
          </a:p>
        </p:txBody>
      </p:sp>
      <p:graphicFrame>
        <p:nvGraphicFramePr>
          <p:cNvPr id="28" name="表格 27"/>
          <p:cNvGraphicFramePr>
            <a:graphicFrameLocks noGrp="1"/>
          </p:cNvGraphicFramePr>
          <p:nvPr/>
        </p:nvGraphicFramePr>
        <p:xfrm>
          <a:off x="875959" y="7756825"/>
          <a:ext cx="5350514" cy="1365608"/>
        </p:xfrm>
        <a:graphic>
          <a:graphicData uri="http://schemas.openxmlformats.org/drawingml/2006/table">
            <a:tbl>
              <a:tblPr>
                <a:tableStyleId>{5C22544A-7EE6-4342-B048-85BDC9FD1C3A}</a:tableStyleId>
              </a:tblPr>
              <a:tblGrid>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gridCol w="140803"/>
              </a:tblGrid>
              <a:tr h="695554">
                <a:tc>
                  <a:txBody>
                    <a:bodyPr/>
                    <a:lstStyle/>
                    <a:p>
                      <a:pPr algn="ctr" fontAlgn="ctr">
                        <a:buNone/>
                      </a:pPr>
                      <a:r>
                        <a:rPr lang="zh-CN" altLang="en-US" sz="800" b="0" u="none" strike="noStrike" dirty="0">
                          <a:effectLst/>
                          <a:latin typeface="+mj-ea"/>
                          <a:ea typeface="+mj-ea"/>
                        </a:rPr>
                        <a:t>设计理念</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功能布局</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文化传承</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自然生态</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植物配置</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水体环境</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噪声管理</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控烟管理</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交通组织</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无障碍设施</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导览设施</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公共厕所</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休憩设施</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管理服务</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便民服务</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儿童游戏</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健身休闲</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植物养护</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古树名木</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病虫害防治</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节约型园林</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环境整洁</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卫生保洁</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基础设施</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服务设施</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游憩设施</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安全措施</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安全隐患排查</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物种安全</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应急预案</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应急避难</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绿色减排</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海绵功能</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机构制度</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岗位培训</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宣传推广</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a:effectLst/>
                          <a:latin typeface="+mj-ea"/>
                          <a:ea typeface="+mj-ea"/>
                        </a:rPr>
                        <a:t>文创产品</a:t>
                      </a:r>
                      <a:endParaRPr lang="zh-CN" altLang="en-US" sz="800" b="0" i="0" u="none" strike="noStrike">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zh-CN" altLang="en-US" sz="800" b="0" u="none" strike="noStrike" dirty="0">
                          <a:effectLst/>
                          <a:latin typeface="+mj-ea"/>
                          <a:ea typeface="+mj-ea"/>
                        </a:rPr>
                        <a:t>公众参与</a:t>
                      </a:r>
                      <a:endParaRPr lang="zh-CN" altLang="en-US" sz="800" b="0" i="0" u="none" strike="noStrike" dirty="0">
                        <a:solidFill>
                          <a:srgbClr val="000000"/>
                        </a:solidFill>
                        <a:effectLst/>
                        <a:latin typeface="+mj-ea"/>
                        <a:ea typeface="+mj-ea"/>
                      </a:endParaRPr>
                    </a:p>
                  </a:txBody>
                  <a:tcPr marL="1444" marR="1444" marT="1444"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421929">
                <a:tc gridSpan="5">
                  <a:txBody>
                    <a:bodyPr/>
                    <a:lstStyle/>
                    <a:p>
                      <a:pPr algn="ctr" fontAlgn="ctr">
                        <a:buNone/>
                      </a:pPr>
                      <a:r>
                        <a:rPr lang="zh-CN" altLang="en-US" sz="800" b="0" u="none" strike="noStrike" dirty="0">
                          <a:effectLst/>
                          <a:latin typeface="+mj-ea"/>
                          <a:ea typeface="+mj-ea"/>
                        </a:rPr>
                        <a:t>规划</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设计</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9E0E5"/>
                    </a:solidFill>
                  </a:tcPr>
                </a:tc>
                <a:tc hMerge="1">
                  <a:tcPr/>
                </a:tc>
                <a:tc hMerge="1">
                  <a:tcPr/>
                </a:tc>
                <a:tc hMerge="1">
                  <a:tcPr/>
                </a:tc>
                <a:tc hMerge="1">
                  <a:tcPr/>
                </a:tc>
                <a:tc gridSpan="3">
                  <a:txBody>
                    <a:bodyPr/>
                    <a:lstStyle/>
                    <a:p>
                      <a:pPr algn="ctr" fontAlgn="ctr">
                        <a:buNone/>
                      </a:pPr>
                      <a:r>
                        <a:rPr lang="zh-CN" altLang="en-US" sz="800" b="0" u="none" strike="noStrike" dirty="0">
                          <a:effectLst/>
                          <a:latin typeface="+mj-ea"/>
                          <a:ea typeface="+mj-ea"/>
                        </a:rPr>
                        <a:t>环境</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质量</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EC7D0"/>
                    </a:solidFill>
                  </a:tcPr>
                </a:tc>
                <a:tc hMerge="1">
                  <a:tcPr/>
                </a:tc>
                <a:tc hMerge="1">
                  <a:tcPr/>
                </a:tc>
                <a:tc gridSpan="2">
                  <a:txBody>
                    <a:bodyPr/>
                    <a:lstStyle/>
                    <a:p>
                      <a:pPr algn="ctr" fontAlgn="ctr">
                        <a:buNone/>
                      </a:pPr>
                      <a:r>
                        <a:rPr lang="zh-CN" altLang="en-US" sz="800" b="0" u="none" strike="noStrike" dirty="0">
                          <a:effectLst/>
                          <a:latin typeface="+mj-ea"/>
                          <a:ea typeface="+mj-ea"/>
                        </a:rPr>
                        <a:t>方便</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可达</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9F3E3"/>
                    </a:solidFill>
                  </a:tcPr>
                </a:tc>
                <a:tc hMerge="1">
                  <a:tcPr/>
                </a:tc>
                <a:tc gridSpan="5">
                  <a:txBody>
                    <a:bodyPr/>
                    <a:lstStyle/>
                    <a:p>
                      <a:pPr algn="ctr" fontAlgn="ctr">
                        <a:buNone/>
                      </a:pPr>
                      <a:r>
                        <a:rPr lang="zh-CN" altLang="en-US" sz="800" b="0" u="none" strike="noStrike" dirty="0">
                          <a:effectLst/>
                          <a:latin typeface="+mj-ea"/>
                          <a:ea typeface="+mj-ea"/>
                        </a:rPr>
                        <a:t>基本</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服务</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7E7C9"/>
                    </a:solidFill>
                  </a:tcPr>
                </a:tc>
                <a:tc hMerge="1">
                  <a:tcPr/>
                </a:tc>
                <a:tc hMerge="1">
                  <a:tcPr/>
                </a:tc>
                <a:tc hMerge="1">
                  <a:tcPr/>
                </a:tc>
                <a:tc hMerge="1">
                  <a:tcPr/>
                </a:tc>
                <a:tc gridSpan="2">
                  <a:txBody>
                    <a:bodyPr/>
                    <a:lstStyle/>
                    <a:p>
                      <a:pPr algn="ctr" fontAlgn="ctr">
                        <a:buNone/>
                      </a:pPr>
                      <a:r>
                        <a:rPr lang="zh-CN" altLang="en-US" sz="800" b="0" u="none" strike="noStrike" dirty="0">
                          <a:effectLst/>
                          <a:latin typeface="+mj-ea"/>
                          <a:ea typeface="+mj-ea"/>
                        </a:rPr>
                        <a:t>游憩设施</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DEB3"/>
                    </a:solidFill>
                  </a:tcPr>
                </a:tc>
                <a:tc hMerge="1">
                  <a:tcPr/>
                </a:tc>
                <a:tc gridSpan="4">
                  <a:txBody>
                    <a:bodyPr/>
                    <a:lstStyle/>
                    <a:p>
                      <a:pPr algn="ctr" fontAlgn="ctr">
                        <a:buNone/>
                      </a:pPr>
                      <a:r>
                        <a:rPr lang="zh-CN" altLang="en-US" sz="800" b="0" u="none" strike="noStrike" dirty="0">
                          <a:effectLst/>
                          <a:latin typeface="+mj-ea"/>
                          <a:ea typeface="+mj-ea"/>
                        </a:rPr>
                        <a:t>绿地</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养护</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8E2"/>
                    </a:solidFill>
                  </a:tcPr>
                </a:tc>
                <a:tc hMerge="1">
                  <a:tcPr/>
                </a:tc>
                <a:tc hMerge="1">
                  <a:tcPr/>
                </a:tc>
                <a:tc hMerge="1">
                  <a:tcPr/>
                </a:tc>
                <a:tc gridSpan="2">
                  <a:txBody>
                    <a:bodyPr/>
                    <a:lstStyle/>
                    <a:p>
                      <a:pPr algn="ctr" fontAlgn="ctr">
                        <a:buNone/>
                      </a:pPr>
                      <a:r>
                        <a:rPr lang="zh-CN" altLang="en-US" sz="800" b="0" u="none" strike="noStrike" dirty="0">
                          <a:effectLst/>
                          <a:latin typeface="+mj-ea"/>
                          <a:ea typeface="+mj-ea"/>
                        </a:rPr>
                        <a:t>园容卫生</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DF0C6"/>
                    </a:solidFill>
                  </a:tcPr>
                </a:tc>
                <a:tc hMerge="1">
                  <a:tcPr/>
                </a:tc>
                <a:tc gridSpan="3">
                  <a:txBody>
                    <a:bodyPr/>
                    <a:lstStyle/>
                    <a:p>
                      <a:pPr algn="ctr" fontAlgn="ctr">
                        <a:buNone/>
                      </a:pPr>
                      <a:r>
                        <a:rPr lang="zh-CN" altLang="en-US" sz="800" b="0" u="none" strike="noStrike" dirty="0">
                          <a:effectLst/>
                          <a:latin typeface="+mj-ea"/>
                          <a:ea typeface="+mj-ea"/>
                        </a:rPr>
                        <a:t>设施</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维护</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DE7A8"/>
                    </a:solidFill>
                  </a:tcPr>
                </a:tc>
                <a:tc hMerge="1">
                  <a:tcPr/>
                </a:tc>
                <a:tc hMerge="1">
                  <a:tcPr/>
                </a:tc>
                <a:tc gridSpan="3">
                  <a:txBody>
                    <a:bodyPr/>
                    <a:lstStyle/>
                    <a:p>
                      <a:pPr algn="ctr" fontAlgn="ctr">
                        <a:buNone/>
                      </a:pPr>
                      <a:r>
                        <a:rPr lang="zh-CN" altLang="en-US" sz="800" b="0" u="none" strike="noStrike" dirty="0">
                          <a:effectLst/>
                          <a:latin typeface="+mj-ea"/>
                          <a:ea typeface="+mj-ea"/>
                        </a:rPr>
                        <a:t>安全</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管理</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6DDCB"/>
                    </a:solidFill>
                  </a:tcPr>
                </a:tc>
                <a:tc hMerge="1">
                  <a:tcPr/>
                </a:tc>
                <a:tc hMerge="1">
                  <a:tcPr/>
                </a:tc>
                <a:tc gridSpan="2">
                  <a:txBody>
                    <a:bodyPr/>
                    <a:lstStyle/>
                    <a:p>
                      <a:pPr algn="ctr" fontAlgn="ctr">
                        <a:buNone/>
                      </a:pPr>
                      <a:r>
                        <a:rPr lang="zh-CN" altLang="en-US" sz="800" b="0" u="none" strike="noStrike" dirty="0">
                          <a:effectLst/>
                          <a:latin typeface="+mj-ea"/>
                          <a:ea typeface="+mj-ea"/>
                        </a:rPr>
                        <a:t>应急管理</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1CCB0"/>
                    </a:solidFill>
                  </a:tcPr>
                </a:tc>
                <a:tc hMerge="1">
                  <a:tcPr/>
                </a:tc>
                <a:tc gridSpan="2">
                  <a:txBody>
                    <a:bodyPr/>
                    <a:lstStyle/>
                    <a:p>
                      <a:pPr algn="ctr" fontAlgn="ctr">
                        <a:buNone/>
                      </a:pPr>
                      <a:r>
                        <a:rPr lang="zh-CN" altLang="en-US" sz="800" b="0" u="none" strike="noStrike" dirty="0">
                          <a:effectLst/>
                          <a:latin typeface="+mj-ea"/>
                          <a:ea typeface="+mj-ea"/>
                        </a:rPr>
                        <a:t>低碳</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运行</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8A775"/>
                    </a:solidFill>
                  </a:tcPr>
                </a:tc>
                <a:tc hMerge="1">
                  <a:tcPr/>
                </a:tc>
                <a:tc>
                  <a:txBody>
                    <a:bodyPr/>
                    <a:lstStyle/>
                    <a:p>
                      <a:pPr algn="ctr" fontAlgn="ctr">
                        <a:buNone/>
                      </a:pPr>
                      <a:r>
                        <a:rPr lang="zh-CN" altLang="en-US" sz="800" b="0" u="none" strike="noStrike" dirty="0">
                          <a:effectLst/>
                          <a:latin typeface="+mj-ea"/>
                          <a:ea typeface="+mj-ea"/>
                        </a:rPr>
                        <a:t>机构制度</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AEDEF"/>
                    </a:solidFill>
                  </a:tcPr>
                </a:tc>
                <a:tc>
                  <a:txBody>
                    <a:bodyPr/>
                    <a:lstStyle/>
                    <a:p>
                      <a:pPr algn="ctr" fontAlgn="ctr">
                        <a:buNone/>
                      </a:pPr>
                      <a:r>
                        <a:rPr lang="zh-CN" altLang="en-US" sz="800" b="0" u="none" strike="noStrike" dirty="0">
                          <a:effectLst/>
                          <a:latin typeface="+mj-ea"/>
                          <a:ea typeface="+mj-ea"/>
                        </a:rPr>
                        <a:t>岗位</a:t>
                      </a:r>
                      <a:endParaRPr lang="en-US" altLang="zh-CN" sz="800" b="0" u="none" strike="noStrike" dirty="0">
                        <a:effectLst/>
                        <a:latin typeface="+mj-ea"/>
                        <a:ea typeface="+mj-ea"/>
                      </a:endParaRPr>
                    </a:p>
                    <a:p>
                      <a:pPr algn="ctr" fontAlgn="ctr">
                        <a:buNone/>
                      </a:pPr>
                      <a:r>
                        <a:rPr lang="zh-CN" altLang="en-US" sz="800" b="0" u="none" strike="noStrike" dirty="0">
                          <a:effectLst/>
                          <a:latin typeface="+mj-ea"/>
                          <a:ea typeface="+mj-ea"/>
                        </a:rPr>
                        <a:t>培训</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3DCDE"/>
                    </a:solidFill>
                  </a:tcPr>
                </a:tc>
                <a:tc gridSpan="2">
                  <a:txBody>
                    <a:bodyPr/>
                    <a:lstStyle/>
                    <a:p>
                      <a:pPr algn="ctr" fontAlgn="ctr">
                        <a:buNone/>
                      </a:pPr>
                      <a:r>
                        <a:rPr lang="zh-CN" altLang="en-US" sz="800" b="0" u="none" strike="noStrike" dirty="0">
                          <a:effectLst/>
                          <a:latin typeface="+mj-ea"/>
                          <a:ea typeface="+mj-ea"/>
                        </a:rPr>
                        <a:t>宣传推广</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CC9CE"/>
                    </a:solidFill>
                  </a:tcPr>
                </a:tc>
                <a:tc hMerge="1">
                  <a:tcPr/>
                </a:tc>
                <a:tc>
                  <a:txBody>
                    <a:bodyPr/>
                    <a:lstStyle/>
                    <a:p>
                      <a:pPr algn="ctr" fontAlgn="ctr">
                        <a:buNone/>
                      </a:pPr>
                      <a:r>
                        <a:rPr lang="zh-CN" altLang="en-US" sz="800" b="0" u="none" strike="noStrike" dirty="0">
                          <a:effectLst/>
                          <a:latin typeface="+mj-ea"/>
                          <a:ea typeface="+mj-ea"/>
                        </a:rPr>
                        <a:t>公众参与</a:t>
                      </a:r>
                      <a:endParaRPr lang="zh-CN" altLang="en-US" sz="800" b="0" i="0" u="none" strike="noStrike" dirty="0">
                        <a:solidFill>
                          <a:srgbClr val="000000"/>
                        </a:solidFill>
                        <a:effectLst/>
                        <a:latin typeface="+mj-ea"/>
                        <a:ea typeface="+mj-ea"/>
                      </a:endParaRPr>
                    </a:p>
                  </a:txBody>
                  <a:tcPr marL="1444" marR="1444" marT="14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0A3AB"/>
                    </a:solidFill>
                  </a:tcPr>
                </a:tc>
              </a:tr>
              <a:tr h="117068">
                <a:tc gridSpan="8">
                  <a:txBody>
                    <a:bodyPr/>
                    <a:lstStyle/>
                    <a:p>
                      <a:pPr algn="ctr" fontAlgn="ctr">
                        <a:buNone/>
                      </a:pPr>
                      <a:r>
                        <a:rPr lang="zh-CN" altLang="en-US" sz="800" b="1" u="none" strike="noStrike" dirty="0">
                          <a:solidFill>
                            <a:schemeClr val="bg1"/>
                          </a:solidFill>
                          <a:effectLst/>
                          <a:latin typeface="+mj-ea"/>
                          <a:ea typeface="+mj-ea"/>
                        </a:rPr>
                        <a:t>景观环境</a:t>
                      </a:r>
                      <a:endParaRPr lang="zh-CN" altLang="en-US" sz="800" b="1" i="0" u="none" strike="noStrike" dirty="0">
                        <a:solidFill>
                          <a:schemeClr val="bg1"/>
                        </a:solidFill>
                        <a:effectLst/>
                        <a:latin typeface="+mj-ea"/>
                        <a:ea typeface="+mj-ea"/>
                      </a:endParaRPr>
                    </a:p>
                  </a:txBody>
                  <a:tcPr marL="1444" marR="1444" marT="10800" marB="108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B9C5"/>
                    </a:solidFill>
                  </a:tcPr>
                </a:tc>
                <a:tc hMerge="1">
                  <a:tcPr/>
                </a:tc>
                <a:tc hMerge="1">
                  <a:tcPr/>
                </a:tc>
                <a:tc hMerge="1">
                  <a:tcPr/>
                </a:tc>
                <a:tc hMerge="1">
                  <a:tcPr/>
                </a:tc>
                <a:tc hMerge="1">
                  <a:tcPr/>
                </a:tc>
                <a:tc hMerge="1">
                  <a:tcPr/>
                </a:tc>
                <a:tc hMerge="1">
                  <a:tcPr/>
                </a:tc>
                <a:tc gridSpan="9">
                  <a:txBody>
                    <a:bodyPr/>
                    <a:lstStyle/>
                    <a:p>
                      <a:pPr algn="ctr" fontAlgn="ctr">
                        <a:buNone/>
                      </a:pPr>
                      <a:r>
                        <a:rPr lang="zh-CN" altLang="en-US" sz="800" b="1" u="none" strike="noStrike" dirty="0">
                          <a:solidFill>
                            <a:schemeClr val="bg1"/>
                          </a:solidFill>
                          <a:effectLst/>
                          <a:latin typeface="+mj-ea"/>
                          <a:ea typeface="+mj-ea"/>
                        </a:rPr>
                        <a:t>公众服务</a:t>
                      </a:r>
                      <a:endParaRPr lang="zh-CN" altLang="en-US" sz="800" b="1" i="0" u="none" strike="noStrike" dirty="0">
                        <a:solidFill>
                          <a:schemeClr val="bg1"/>
                        </a:solidFill>
                        <a:effectLst/>
                        <a:latin typeface="+mj-ea"/>
                        <a:ea typeface="+mj-ea"/>
                      </a:endParaRPr>
                    </a:p>
                  </a:txBody>
                  <a:tcPr marL="1444" marR="1444" marT="10800" marB="108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8CE8F"/>
                    </a:solidFill>
                  </a:tcPr>
                </a:tc>
                <a:tc hMerge="1">
                  <a:tcPr/>
                </a:tc>
                <a:tc hMerge="1">
                  <a:tcPr/>
                </a:tc>
                <a:tc hMerge="1">
                  <a:tcPr/>
                </a:tc>
                <a:tc hMerge="1">
                  <a:tcPr/>
                </a:tc>
                <a:tc hMerge="1">
                  <a:tcPr/>
                </a:tc>
                <a:tc hMerge="1">
                  <a:tcPr/>
                </a:tc>
                <a:tc hMerge="1">
                  <a:tcPr/>
                </a:tc>
                <a:tc hMerge="1">
                  <a:tcPr/>
                </a:tc>
                <a:tc gridSpan="9">
                  <a:txBody>
                    <a:bodyPr/>
                    <a:lstStyle/>
                    <a:p>
                      <a:pPr algn="ctr" fontAlgn="ctr">
                        <a:buNone/>
                      </a:pPr>
                      <a:r>
                        <a:rPr lang="zh-CN" altLang="en-US" sz="800" b="1" u="none" strike="noStrike" dirty="0">
                          <a:solidFill>
                            <a:schemeClr val="bg1"/>
                          </a:solidFill>
                          <a:effectLst/>
                          <a:latin typeface="+mj-ea"/>
                          <a:ea typeface="+mj-ea"/>
                        </a:rPr>
                        <a:t>养护维护</a:t>
                      </a:r>
                      <a:endParaRPr lang="zh-CN" altLang="en-US" sz="800" b="1" i="0" u="none" strike="noStrike" dirty="0">
                        <a:solidFill>
                          <a:schemeClr val="bg1"/>
                        </a:solidFill>
                        <a:effectLst/>
                        <a:latin typeface="+mj-ea"/>
                        <a:ea typeface="+mj-ea"/>
                      </a:endParaRPr>
                    </a:p>
                  </a:txBody>
                  <a:tcPr marL="1444" marR="1444" marT="10800" marB="108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6C000"/>
                    </a:solidFill>
                  </a:tcPr>
                </a:tc>
                <a:tc hMerge="1">
                  <a:tcPr/>
                </a:tc>
                <a:tc hMerge="1">
                  <a:tcPr/>
                </a:tc>
                <a:tc hMerge="1">
                  <a:tcPr/>
                </a:tc>
                <a:tc hMerge="1">
                  <a:tcPr/>
                </a:tc>
                <a:tc hMerge="1">
                  <a:tcPr/>
                </a:tc>
                <a:tc hMerge="1">
                  <a:tcPr/>
                </a:tc>
                <a:tc hMerge="1">
                  <a:tcPr/>
                </a:tc>
                <a:tc hMerge="1">
                  <a:tcPr/>
                </a:tc>
                <a:tc gridSpan="7">
                  <a:txBody>
                    <a:bodyPr/>
                    <a:lstStyle/>
                    <a:p>
                      <a:pPr algn="ctr" fontAlgn="ctr">
                        <a:buNone/>
                      </a:pPr>
                      <a:r>
                        <a:rPr lang="zh-CN" altLang="en-US" sz="800" b="1" u="none" strike="noStrike" dirty="0">
                          <a:solidFill>
                            <a:schemeClr val="bg1"/>
                          </a:solidFill>
                          <a:effectLst/>
                          <a:latin typeface="+mj-ea"/>
                          <a:ea typeface="+mj-ea"/>
                        </a:rPr>
                        <a:t>安全韧性</a:t>
                      </a:r>
                      <a:endParaRPr lang="zh-CN" altLang="en-US" sz="800" b="1" i="0" u="none" strike="noStrike" dirty="0">
                        <a:solidFill>
                          <a:schemeClr val="bg1"/>
                        </a:solidFill>
                        <a:effectLst/>
                        <a:latin typeface="+mj-ea"/>
                        <a:ea typeface="+mj-ea"/>
                      </a:endParaRPr>
                    </a:p>
                  </a:txBody>
                  <a:tcPr marL="1444" marR="1444" marT="10800" marB="108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C7611"/>
                    </a:solidFill>
                  </a:tcPr>
                </a:tc>
                <a:tc hMerge="1">
                  <a:tcPr/>
                </a:tc>
                <a:tc hMerge="1">
                  <a:tcPr/>
                </a:tc>
                <a:tc hMerge="1">
                  <a:tcPr/>
                </a:tc>
                <a:tc hMerge="1">
                  <a:tcPr/>
                </a:tc>
                <a:tc hMerge="1">
                  <a:tcPr/>
                </a:tc>
                <a:tc hMerge="1">
                  <a:tcPr/>
                </a:tc>
                <a:tc gridSpan="5">
                  <a:txBody>
                    <a:bodyPr/>
                    <a:lstStyle/>
                    <a:p>
                      <a:pPr algn="ctr" fontAlgn="ctr">
                        <a:buNone/>
                      </a:pPr>
                      <a:r>
                        <a:rPr lang="zh-CN" altLang="en-US" sz="800" b="1" u="none" strike="noStrike" dirty="0">
                          <a:solidFill>
                            <a:schemeClr val="bg1"/>
                          </a:solidFill>
                          <a:effectLst/>
                          <a:latin typeface="+mj-ea"/>
                          <a:ea typeface="+mj-ea"/>
                        </a:rPr>
                        <a:t>运行管理</a:t>
                      </a:r>
                      <a:endParaRPr lang="zh-CN" altLang="en-US" sz="800" b="1" i="0" u="none" strike="noStrike" dirty="0">
                        <a:solidFill>
                          <a:schemeClr val="bg1"/>
                        </a:solidFill>
                        <a:effectLst/>
                        <a:latin typeface="+mj-ea"/>
                        <a:ea typeface="+mj-ea"/>
                      </a:endParaRPr>
                    </a:p>
                  </a:txBody>
                  <a:tcPr marL="1444" marR="1444" marT="10800" marB="108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A5A68"/>
                    </a:solidFill>
                  </a:tcPr>
                </a:tc>
                <a:tc hMerge="1">
                  <a:tcPr/>
                </a:tc>
                <a:tc hMerge="1">
                  <a:tcPr/>
                </a:tc>
                <a:tc hMerge="1">
                  <a:tcPr/>
                </a:tc>
                <a:tc hMerge="1">
                  <a:tcPr/>
                </a:tc>
              </a:tr>
            </a:tbl>
          </a:graphicData>
        </a:graphic>
      </p:graphicFrame>
      <p:grpSp>
        <p:nvGrpSpPr>
          <p:cNvPr id="3" name="组合 2"/>
          <p:cNvGrpSpPr/>
          <p:nvPr/>
        </p:nvGrpSpPr>
        <p:grpSpPr>
          <a:xfrm>
            <a:off x="579845" y="5260377"/>
            <a:ext cx="5726001" cy="2414016"/>
            <a:chOff x="579845" y="5260377"/>
            <a:chExt cx="5726001" cy="2414016"/>
          </a:xfrm>
        </p:grpSpPr>
        <p:grpSp>
          <p:nvGrpSpPr>
            <p:cNvPr id="22" name="组合 21"/>
            <p:cNvGrpSpPr/>
            <p:nvPr/>
          </p:nvGrpSpPr>
          <p:grpSpPr>
            <a:xfrm>
              <a:off x="825162" y="5260377"/>
              <a:ext cx="5480684" cy="1112100"/>
              <a:chOff x="1330" y="8860"/>
              <a:chExt cx="8568" cy="1516"/>
            </a:xfrm>
          </p:grpSpPr>
          <p:cxnSp>
            <p:nvCxnSpPr>
              <p:cNvPr id="23" name="直接连接符 22"/>
              <p:cNvCxnSpPr/>
              <p:nvPr/>
            </p:nvCxnSpPr>
            <p:spPr>
              <a:xfrm>
                <a:off x="1330" y="9597"/>
                <a:ext cx="8568" cy="12"/>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330" y="10364"/>
                <a:ext cx="8568" cy="12"/>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1330" y="8860"/>
                <a:ext cx="8568" cy="12"/>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grpSp>
        <p:sp>
          <p:nvSpPr>
            <p:cNvPr id="45" name="文本框 44"/>
            <p:cNvSpPr txBox="1"/>
            <p:nvPr/>
          </p:nvSpPr>
          <p:spPr>
            <a:xfrm>
              <a:off x="579845" y="5422965"/>
              <a:ext cx="145360" cy="174791"/>
            </a:xfrm>
            <a:prstGeom prst="rect">
              <a:avLst/>
            </a:prstGeom>
            <a:noFill/>
          </p:spPr>
          <p:txBody>
            <a:bodyPr wrap="square" lIns="0" tIns="0" rIns="0" bIns="0">
              <a:spAutoFit/>
            </a:bodyPr>
            <a:lstStyle/>
            <a:p>
              <a:pPr indent="0" algn="just" fontAlgn="auto">
                <a:lnSpc>
                  <a:spcPct val="125000"/>
                </a:lnSpc>
                <a:spcBef>
                  <a:spcPts val="0"/>
                </a:spcBef>
                <a:spcAft>
                  <a:spcPts val="600"/>
                </a:spcAft>
                <a:buClrTx/>
                <a:buSzTx/>
                <a:buFontTx/>
              </a:pPr>
              <a:r>
                <a:rPr lang="zh-CN" altLang="en-US" sz="1000" b="1" kern="100" dirty="0">
                  <a:solidFill>
                    <a:schemeClr val="accent4">
                      <a:lumMod val="75000"/>
                    </a:schemeClr>
                  </a:solidFill>
                  <a:latin typeface="微软雅黑" panose="020B0503020204020204" pitchFamily="34" charset="-122"/>
                  <a:ea typeface="微软雅黑" panose="020B0503020204020204" pitchFamily="34" charset="-122"/>
                  <a:cs typeface="Times New Roman" panose="02020603050405020304" pitchFamily="18" charset="0"/>
                </a:rPr>
                <a:t>好</a:t>
              </a:r>
              <a:endParaRPr lang="zh-CN" altLang="en-US" sz="1000" b="1" kern="100" dirty="0">
                <a:solidFill>
                  <a:schemeClr val="accent4">
                    <a:lumMod val="75000"/>
                  </a:schemeClr>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46" name="文本框 45"/>
            <p:cNvSpPr txBox="1"/>
            <p:nvPr/>
          </p:nvSpPr>
          <p:spPr>
            <a:xfrm>
              <a:off x="579845" y="5867799"/>
              <a:ext cx="145360" cy="367152"/>
            </a:xfrm>
            <a:prstGeom prst="rect">
              <a:avLst/>
            </a:prstGeom>
            <a:noFill/>
          </p:spPr>
          <p:txBody>
            <a:bodyPr wrap="square" lIns="0" tIns="0" rIns="0" bIns="0">
              <a:spAutoFit/>
            </a:bodyPr>
            <a:lstStyle/>
            <a:p>
              <a:pPr indent="0" algn="just" fontAlgn="auto">
                <a:lnSpc>
                  <a:spcPct val="125000"/>
                </a:lnSpc>
                <a:spcBef>
                  <a:spcPts val="0"/>
                </a:spcBef>
                <a:spcAft>
                  <a:spcPts val="600"/>
                </a:spcAft>
                <a:buClrTx/>
                <a:buSzTx/>
                <a:buFontTx/>
              </a:pPr>
              <a:r>
                <a:rPr lang="zh-CN" altLang="en-US" sz="1000" b="1" kern="100" dirty="0">
                  <a:solidFill>
                    <a:schemeClr val="accent4"/>
                  </a:solidFill>
                  <a:latin typeface="微软雅黑" panose="020B0503020204020204" pitchFamily="34" charset="-122"/>
                  <a:ea typeface="微软雅黑" panose="020B0503020204020204" pitchFamily="34" charset="-122"/>
                  <a:cs typeface="Times New Roman" panose="02020603050405020304" pitchFamily="18" charset="0"/>
                </a:rPr>
                <a:t>较好</a:t>
              </a:r>
              <a:endParaRPr lang="zh-CN" altLang="en-US" sz="1000" b="1" kern="100" dirty="0">
                <a:solidFill>
                  <a:schemeClr val="accent4"/>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47" name="文本框 46"/>
            <p:cNvSpPr txBox="1"/>
            <p:nvPr/>
          </p:nvSpPr>
          <p:spPr>
            <a:xfrm>
              <a:off x="579845" y="6857700"/>
              <a:ext cx="145360" cy="367152"/>
            </a:xfrm>
            <a:prstGeom prst="rect">
              <a:avLst/>
            </a:prstGeom>
            <a:noFill/>
          </p:spPr>
          <p:txBody>
            <a:bodyPr wrap="square" lIns="0" tIns="0" rIns="0" bIns="0">
              <a:spAutoFit/>
            </a:bodyPr>
            <a:lstStyle/>
            <a:p>
              <a:pPr indent="0" algn="just" fontAlgn="auto">
                <a:lnSpc>
                  <a:spcPct val="125000"/>
                </a:lnSpc>
                <a:spcBef>
                  <a:spcPts val="0"/>
                </a:spcBef>
                <a:spcAft>
                  <a:spcPts val="600"/>
                </a:spcAft>
                <a:buClrTx/>
                <a:buSzTx/>
                <a:buFontTx/>
              </a:pPr>
              <a:r>
                <a:rPr lang="zh-CN" altLang="en-US" sz="1000" b="1" kern="100" dirty="0">
                  <a:solidFill>
                    <a:schemeClr val="accent4">
                      <a:lumMod val="60000"/>
                      <a:lumOff val="40000"/>
                    </a:schemeClr>
                  </a:solidFill>
                  <a:latin typeface="微软雅黑" panose="020B0503020204020204" pitchFamily="34" charset="-122"/>
                  <a:ea typeface="微软雅黑" panose="020B0503020204020204" pitchFamily="34" charset="-122"/>
                  <a:cs typeface="Times New Roman" panose="02020603050405020304" pitchFamily="18" charset="0"/>
                </a:rPr>
                <a:t>一般</a:t>
              </a:r>
              <a:endParaRPr lang="zh-CN" altLang="en-US" sz="1000" b="1" kern="100" dirty="0">
                <a:solidFill>
                  <a:schemeClr val="accent4">
                    <a:lumMod val="60000"/>
                    <a:lumOff val="40000"/>
                  </a:schemeClr>
                </a:solidFill>
                <a:latin typeface="微软雅黑" panose="020B0503020204020204" pitchFamily="34" charset="-122"/>
                <a:ea typeface="微软雅黑" panose="020B0503020204020204" pitchFamily="34" charset="-122"/>
                <a:cs typeface="Times New Roman" panose="02020603050405020304" pitchFamily="18" charset="0"/>
              </a:endParaRPr>
            </a:p>
          </p:txBody>
        </p:sp>
        <p:cxnSp>
          <p:nvCxnSpPr>
            <p:cNvPr id="2" name="直接连接符 23"/>
            <p:cNvCxnSpPr/>
            <p:nvPr/>
          </p:nvCxnSpPr>
          <p:spPr>
            <a:xfrm>
              <a:off x="825162" y="7665590"/>
              <a:ext cx="5480684" cy="8803"/>
            </a:xfrm>
            <a:prstGeom prst="line">
              <a:avLst/>
            </a:prstGeom>
            <a:ln w="6350">
              <a:solidFill>
                <a:schemeClr val="accent4"/>
              </a:solidFill>
              <a:prstDash val="dash"/>
            </a:ln>
          </p:spPr>
          <p:style>
            <a:lnRef idx="1">
              <a:schemeClr val="accent1"/>
            </a:lnRef>
            <a:fillRef idx="0">
              <a:schemeClr val="accent1"/>
            </a:fillRef>
            <a:effectRef idx="0">
              <a:schemeClr val="accent1"/>
            </a:effectRef>
            <a:fontRef idx="minor">
              <a:schemeClr val="tx1"/>
            </a:fontRef>
          </p:style>
        </p:cxnSp>
      </p:grpSp>
      <p:sp>
        <p:nvSpPr>
          <p:cNvPr id="4" name="文本框 3"/>
          <p:cNvSpPr txBox="1"/>
          <p:nvPr/>
        </p:nvSpPr>
        <p:spPr>
          <a:xfrm>
            <a:off x="3543300" y="2587625"/>
            <a:ext cx="3429000" cy="245110"/>
          </a:xfrm>
          <a:prstGeom prst="rect">
            <a:avLst/>
          </a:prstGeom>
          <a:noFill/>
        </p:spPr>
        <p:txBody>
          <a:bodyPr wrap="square" anchor="t">
            <a:spAutoFit/>
          </a:bodyPr>
          <a:p>
            <a:pPr algn="ctr"/>
            <a:r>
              <a:rPr lang="en-US" altLang="zh-CN" sz="1000" b="1" dirty="0">
                <a:solidFill>
                  <a:schemeClr val="accent2"/>
                </a:solidFill>
                <a:latin typeface="微软雅黑" panose="020B0503020204020204" pitchFamily="34" charset="-122"/>
                <a:ea typeface="微软雅黑" panose="020B0503020204020204" pitchFamily="34" charset="-122"/>
                <a:sym typeface="+mn-ea"/>
              </a:rPr>
              <a:t>**</a:t>
            </a:r>
            <a:r>
              <a:rPr lang="zh-CN" altLang="en-US" sz="1000" b="1" dirty="0">
                <a:solidFill>
                  <a:schemeClr val="accent2"/>
                </a:solidFill>
                <a:latin typeface="微软雅黑" panose="020B0503020204020204" pitchFamily="34" charset="-122"/>
                <a:ea typeface="微软雅黑" panose="020B0503020204020204" pitchFamily="34" charset="-122"/>
                <a:sym typeface="+mn-ea"/>
              </a:rPr>
              <a:t>分</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5" name="文本框 4"/>
          <p:cNvSpPr txBox="1"/>
          <p:nvPr/>
        </p:nvSpPr>
        <p:spPr>
          <a:xfrm>
            <a:off x="3565525" y="2952750"/>
            <a:ext cx="3429000" cy="245110"/>
          </a:xfrm>
          <a:prstGeom prst="rect">
            <a:avLst/>
          </a:prstGeom>
          <a:noFill/>
        </p:spPr>
        <p:txBody>
          <a:bodyPr wrap="square" anchor="t">
            <a:spAutoFit/>
          </a:bodyPr>
          <a:p>
            <a:pPr algn="ctr"/>
            <a:r>
              <a:rPr lang="en-US" altLang="zh-CN" sz="1000" b="1" dirty="0">
                <a:solidFill>
                  <a:schemeClr val="accent2"/>
                </a:solidFill>
                <a:latin typeface="微软雅黑" panose="020B0503020204020204" pitchFamily="34" charset="-122"/>
                <a:ea typeface="微软雅黑" panose="020B0503020204020204" pitchFamily="34" charset="-122"/>
                <a:sym typeface="+mn-ea"/>
              </a:rPr>
              <a:t>**</a:t>
            </a:r>
            <a:r>
              <a:rPr lang="zh-CN" altLang="en-US" sz="1000" b="1" dirty="0">
                <a:solidFill>
                  <a:schemeClr val="accent2"/>
                </a:solidFill>
                <a:latin typeface="微软雅黑" panose="020B0503020204020204" pitchFamily="34" charset="-122"/>
                <a:ea typeface="微软雅黑" panose="020B0503020204020204" pitchFamily="34" charset="-122"/>
                <a:sym typeface="+mn-ea"/>
              </a:rPr>
              <a:t>分</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6" name="文本框 5"/>
          <p:cNvSpPr txBox="1"/>
          <p:nvPr/>
        </p:nvSpPr>
        <p:spPr>
          <a:xfrm>
            <a:off x="3565525" y="3258820"/>
            <a:ext cx="3429000" cy="245110"/>
          </a:xfrm>
          <a:prstGeom prst="rect">
            <a:avLst/>
          </a:prstGeom>
          <a:noFill/>
        </p:spPr>
        <p:txBody>
          <a:bodyPr wrap="square" anchor="t">
            <a:spAutoFit/>
          </a:bodyPr>
          <a:p>
            <a:pPr algn="ctr"/>
            <a:r>
              <a:rPr lang="en-US" altLang="zh-CN" sz="1000" b="1" dirty="0">
                <a:solidFill>
                  <a:schemeClr val="accent2"/>
                </a:solidFill>
                <a:latin typeface="微软雅黑" panose="020B0503020204020204" pitchFamily="34" charset="-122"/>
                <a:ea typeface="微软雅黑" panose="020B0503020204020204" pitchFamily="34" charset="-122"/>
                <a:sym typeface="+mn-ea"/>
              </a:rPr>
              <a:t>**</a:t>
            </a:r>
            <a:r>
              <a:rPr lang="zh-CN" altLang="en-US" sz="1000" b="1" dirty="0">
                <a:solidFill>
                  <a:schemeClr val="accent2"/>
                </a:solidFill>
                <a:latin typeface="微软雅黑" panose="020B0503020204020204" pitchFamily="34" charset="-122"/>
                <a:ea typeface="微软雅黑" panose="020B0503020204020204" pitchFamily="34" charset="-122"/>
                <a:sym typeface="+mn-ea"/>
              </a:rPr>
              <a:t>分</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7" name="文本框 6"/>
          <p:cNvSpPr txBox="1"/>
          <p:nvPr/>
        </p:nvSpPr>
        <p:spPr>
          <a:xfrm>
            <a:off x="3565525" y="3619500"/>
            <a:ext cx="3429000" cy="245110"/>
          </a:xfrm>
          <a:prstGeom prst="rect">
            <a:avLst/>
          </a:prstGeom>
          <a:noFill/>
        </p:spPr>
        <p:txBody>
          <a:bodyPr wrap="square" anchor="t">
            <a:spAutoFit/>
          </a:bodyPr>
          <a:p>
            <a:pPr algn="ctr"/>
            <a:r>
              <a:rPr lang="en-US" altLang="zh-CN" sz="1000" b="1" dirty="0">
                <a:solidFill>
                  <a:schemeClr val="accent2"/>
                </a:solidFill>
                <a:latin typeface="微软雅黑" panose="020B0503020204020204" pitchFamily="34" charset="-122"/>
                <a:ea typeface="微软雅黑" panose="020B0503020204020204" pitchFamily="34" charset="-122"/>
                <a:sym typeface="+mn-ea"/>
              </a:rPr>
              <a:t>**</a:t>
            </a:r>
            <a:r>
              <a:rPr lang="zh-CN" altLang="en-US" sz="1000" b="1" dirty="0">
                <a:solidFill>
                  <a:schemeClr val="accent2"/>
                </a:solidFill>
                <a:latin typeface="微软雅黑" panose="020B0503020204020204" pitchFamily="34" charset="-122"/>
                <a:ea typeface="微软雅黑" panose="020B0503020204020204" pitchFamily="34" charset="-122"/>
                <a:sym typeface="+mn-ea"/>
              </a:rPr>
              <a:t>分</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
        <p:nvSpPr>
          <p:cNvPr id="8" name="文本框 7"/>
          <p:cNvSpPr txBox="1"/>
          <p:nvPr/>
        </p:nvSpPr>
        <p:spPr>
          <a:xfrm>
            <a:off x="3556000" y="3977005"/>
            <a:ext cx="3429000" cy="245110"/>
          </a:xfrm>
          <a:prstGeom prst="rect">
            <a:avLst/>
          </a:prstGeom>
          <a:noFill/>
        </p:spPr>
        <p:txBody>
          <a:bodyPr wrap="square" anchor="t">
            <a:spAutoFit/>
          </a:bodyPr>
          <a:p>
            <a:pPr algn="ctr"/>
            <a:r>
              <a:rPr lang="en-US" altLang="zh-CN" sz="1000" b="1" dirty="0">
                <a:solidFill>
                  <a:schemeClr val="accent2"/>
                </a:solidFill>
                <a:latin typeface="微软雅黑" panose="020B0503020204020204" pitchFamily="34" charset="-122"/>
                <a:ea typeface="微软雅黑" panose="020B0503020204020204" pitchFamily="34" charset="-122"/>
                <a:sym typeface="+mn-ea"/>
              </a:rPr>
              <a:t>**</a:t>
            </a:r>
            <a:r>
              <a:rPr lang="zh-CN" altLang="en-US" sz="1000" b="1" dirty="0">
                <a:solidFill>
                  <a:schemeClr val="accent2"/>
                </a:solidFill>
                <a:latin typeface="微软雅黑" panose="020B0503020204020204" pitchFamily="34" charset="-122"/>
                <a:ea typeface="微软雅黑" panose="020B0503020204020204" pitchFamily="34" charset="-122"/>
                <a:sym typeface="+mn-ea"/>
              </a:rPr>
              <a:t>分</a:t>
            </a:r>
            <a:endParaRPr lang="zh-CN" altLang="en-US" sz="1000" b="1" kern="100" dirty="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584200" y="5853113"/>
            <a:ext cx="2769870" cy="3276600"/>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景观环境简介文字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需针对景观环境评价中的至少</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一个评价子项的特色亮点内容进行简要介绍。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5" name="文本框 24"/>
          <p:cNvSpPr txBox="1"/>
          <p:nvPr/>
        </p:nvSpPr>
        <p:spPr>
          <a:xfrm>
            <a:off x="584199" y="1141193"/>
            <a:ext cx="1257724"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景观环境</a:t>
            </a:r>
            <a:endParaRPr lang="zh-CN" altLang="en-US" dirty="0"/>
          </a:p>
        </p:txBody>
      </p:sp>
      <p:graphicFrame>
        <p:nvGraphicFramePr>
          <p:cNvPr id="3" name="表格 2"/>
          <p:cNvGraphicFramePr>
            <a:graphicFrameLocks noGrp="1"/>
          </p:cNvGraphicFramePr>
          <p:nvPr/>
        </p:nvGraphicFramePr>
        <p:xfrm>
          <a:off x="584199" y="1712912"/>
          <a:ext cx="5702301" cy="3600450"/>
        </p:xfrm>
        <a:graphic>
          <a:graphicData uri="http://schemas.openxmlformats.org/drawingml/2006/table">
            <a:tbl>
              <a:tblPr>
                <a:tableStyleId>{5C22544A-7EE6-4342-B048-85BDC9FD1C3A}</a:tableStyleId>
              </a:tblPr>
              <a:tblGrid>
                <a:gridCol w="631692"/>
                <a:gridCol w="600962"/>
                <a:gridCol w="659701"/>
                <a:gridCol w="485705"/>
                <a:gridCol w="3324241"/>
              </a:tblGrid>
              <a:tr h="400050">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评价中项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自评说明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rowSpan="8">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景观环境</a:t>
                      </a:r>
                      <a:r>
                        <a:rPr lang="en-US" altLang="zh-CN" sz="800" kern="100" dirty="0">
                          <a:effectLst/>
                          <a:latin typeface="微软雅黑" panose="020B0503020204020204" pitchFamily="34" charset="-122"/>
                          <a:ea typeface="微软雅黑" panose="020B0503020204020204" pitchFamily="34" charset="-122"/>
                        </a:rPr>
                        <a:t>(15)</a:t>
                      </a:r>
                      <a:endParaRPr lang="en-US" altLang="zh-CN" sz="800" kern="100" dirty="0">
                        <a:effectLst/>
                        <a:latin typeface="微软雅黑" panose="020B0503020204020204" pitchFamily="34" charset="-122"/>
                        <a:ea typeface="微软雅黑" panose="020B0503020204020204" pitchFamily="34" charset="-122"/>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rowSpan="5">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规划设计（</a:t>
                      </a:r>
                      <a:r>
                        <a:rPr lang="en-US" altLang="zh-CN" sz="800" kern="100" dirty="0">
                          <a:effectLst/>
                          <a:latin typeface="微软雅黑" panose="020B0503020204020204" pitchFamily="34" charset="-122"/>
                          <a:ea typeface="微软雅黑" panose="020B0503020204020204" pitchFamily="34" charset="-122"/>
                        </a:rPr>
                        <a:t>12</a:t>
                      </a:r>
                      <a:r>
                        <a:rPr lang="zh-CN" altLang="en-US" sz="800" kern="100" dirty="0">
                          <a:effectLst/>
                          <a:latin typeface="微软雅黑" panose="020B0503020204020204" pitchFamily="34" charset="-122"/>
                          <a:ea typeface="微软雅黑" panose="020B0503020204020204" pitchFamily="34" charset="-122"/>
                        </a:rPr>
                        <a:t>） </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设计理念</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rPr>
                        <a:t>功能布局</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rPr>
                        <a:t>文化传承</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rPr>
                        <a:t>自然生态</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rPr>
                        <a:t>植物配置</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环境质量（</a:t>
                      </a:r>
                      <a:r>
                        <a:rPr lang="en-US" altLang="zh-CN" sz="800" kern="100" dirty="0">
                          <a:effectLst/>
                          <a:latin typeface="微软雅黑" panose="020B0503020204020204" pitchFamily="34" charset="-122"/>
                          <a:ea typeface="微软雅黑" panose="020B0503020204020204" pitchFamily="34" charset="-122"/>
                        </a:rPr>
                        <a:t>3</a:t>
                      </a:r>
                      <a:r>
                        <a:rPr lang="zh-CN" altLang="en-US" sz="800" kern="100" dirty="0">
                          <a:effectLst/>
                          <a:latin typeface="微软雅黑" panose="020B0503020204020204" pitchFamily="34" charset="-122"/>
                          <a:ea typeface="微软雅黑" panose="020B0503020204020204" pitchFamily="34" charset="-122"/>
                        </a:rPr>
                        <a:t>）</a:t>
                      </a:r>
                      <a:endParaRPr lang="zh-CN" altLang="en-US" sz="800" kern="100" dirty="0">
                        <a:effectLst/>
                        <a:latin typeface="微软雅黑" panose="020B0503020204020204" pitchFamily="34" charset="-122"/>
                        <a:ea typeface="微软雅黑" panose="020B0503020204020204" pitchFamily="34" charset="-122"/>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rPr>
                        <a:t>水体环境</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rPr>
                        <a:t>噪声管理</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0050">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cPr marL="68580" marR="6858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rPr>
                        <a:t>控烟管理</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bl>
          </a:graphicData>
        </a:graphic>
      </p:graphicFrame>
      <p:sp>
        <p:nvSpPr>
          <p:cNvPr id="20" name="矩形 19"/>
          <p:cNvSpPr/>
          <p:nvPr/>
        </p:nvSpPr>
        <p:spPr>
          <a:xfrm>
            <a:off x="3489960" y="5853112"/>
            <a:ext cx="2782570" cy="141122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531870" y="7454425"/>
            <a:ext cx="2735580"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580072" y="5853113"/>
            <a:ext cx="2777490" cy="3276600"/>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公众服务简介文字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需针对公众服务评价中</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的至少一个评价子项</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5" name="文本框 24"/>
          <p:cNvSpPr txBox="1"/>
          <p:nvPr/>
        </p:nvSpPr>
        <p:spPr>
          <a:xfrm>
            <a:off x="585582" y="1137801"/>
            <a:ext cx="2775743"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公众服务</a:t>
            </a:r>
            <a:endParaRPr lang="zh-CN" altLang="en-US" dirty="0"/>
          </a:p>
        </p:txBody>
      </p:sp>
      <p:graphicFrame>
        <p:nvGraphicFramePr>
          <p:cNvPr id="3" name="表格 2"/>
          <p:cNvGraphicFramePr>
            <a:graphicFrameLocks noGrp="1"/>
          </p:cNvGraphicFramePr>
          <p:nvPr/>
        </p:nvGraphicFramePr>
        <p:xfrm>
          <a:off x="584199" y="1712912"/>
          <a:ext cx="5702301" cy="3600450"/>
        </p:xfrm>
        <a:graphic>
          <a:graphicData uri="http://schemas.openxmlformats.org/drawingml/2006/table">
            <a:tbl>
              <a:tblPr>
                <a:tableStyleId>{5C22544A-7EE6-4342-B048-85BDC9FD1C3A}</a:tableStyleId>
              </a:tblPr>
              <a:tblGrid>
                <a:gridCol w="631692"/>
                <a:gridCol w="600962"/>
                <a:gridCol w="659701"/>
                <a:gridCol w="485705"/>
                <a:gridCol w="3324241"/>
              </a:tblGrid>
              <a:tr h="360045">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评价中项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自评说明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rowSpan="9">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公众服务</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(20)</a:t>
                      </a:r>
                      <a:endPar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方便可达（</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7</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solidFill>
                            <a:srgbClr val="000000"/>
                          </a:solidFill>
                          <a:effectLst/>
                          <a:latin typeface="微软雅黑" panose="020B0503020204020204" pitchFamily="34" charset="-122"/>
                          <a:ea typeface="微软雅黑" panose="020B0503020204020204" pitchFamily="34" charset="-122"/>
                          <a:cs typeface="Times New Roman" panose="02020603050405020304" pitchFamily="18" charset="0"/>
                        </a:rPr>
                        <a:t>交通组织</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无障碍设施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rowSpan="5">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基本服务（</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导览设施</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公共厕所</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休憩设施</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管理服务</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便民服务</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游憩设施（</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3</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儿童游戏</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健身休闲</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bl>
          </a:graphicData>
        </a:graphic>
      </p:graphicFrame>
      <p:sp>
        <p:nvSpPr>
          <p:cNvPr id="20" name="矩形 19"/>
          <p:cNvSpPr/>
          <p:nvPr/>
        </p:nvSpPr>
        <p:spPr>
          <a:xfrm>
            <a:off x="3536950" y="5853112"/>
            <a:ext cx="2735580" cy="141122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531870" y="7454425"/>
            <a:ext cx="2735580"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571500" y="5853113"/>
            <a:ext cx="2786064" cy="3282034"/>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养护维护简介文字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需针对养护维护评价中</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的至少一个评价子项的</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5" name="文本框 24"/>
          <p:cNvSpPr txBox="1"/>
          <p:nvPr/>
        </p:nvSpPr>
        <p:spPr>
          <a:xfrm>
            <a:off x="575426" y="1148446"/>
            <a:ext cx="2772251"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养护维护</a:t>
            </a:r>
            <a:endParaRPr lang="zh-CN" altLang="en-US" dirty="0"/>
          </a:p>
        </p:txBody>
      </p:sp>
      <p:graphicFrame>
        <p:nvGraphicFramePr>
          <p:cNvPr id="3" name="表格 2"/>
          <p:cNvGraphicFramePr>
            <a:graphicFrameLocks noGrp="1"/>
          </p:cNvGraphicFramePr>
          <p:nvPr/>
        </p:nvGraphicFramePr>
        <p:xfrm>
          <a:off x="585311" y="1712912"/>
          <a:ext cx="5701189" cy="3600450"/>
        </p:xfrm>
        <a:graphic>
          <a:graphicData uri="http://schemas.openxmlformats.org/drawingml/2006/table">
            <a:tbl>
              <a:tblPr>
                <a:tableStyleId>{5C22544A-7EE6-4342-B048-85BDC9FD1C3A}</a:tableStyleId>
              </a:tblPr>
              <a:tblGrid>
                <a:gridCol w="631569"/>
                <a:gridCol w="600845"/>
                <a:gridCol w="659573"/>
                <a:gridCol w="485610"/>
                <a:gridCol w="3323592"/>
              </a:tblGrid>
              <a:tr h="360045">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mj-ea"/>
                          <a:ea typeface="+mj-ea"/>
                          <a:cs typeface="+mn-cs"/>
                        </a:rPr>
                        <a:t>评价项目</a:t>
                      </a:r>
                      <a:endParaRPr lang="zh-CN" altLang="en-US" sz="800" b="1" kern="1200" dirty="0">
                        <a:solidFill>
                          <a:schemeClr val="accent2"/>
                        </a:solidFill>
                        <a:latin typeface="+mj-ea"/>
                        <a:ea typeface="+mj-ea"/>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mj-ea"/>
                          <a:ea typeface="+mj-ea"/>
                          <a:cs typeface="+mn-cs"/>
                        </a:rPr>
                        <a:t>评价中项</a:t>
                      </a:r>
                      <a:endParaRPr lang="zh-CN" altLang="en-US" sz="800" b="1" kern="1200" dirty="0">
                        <a:solidFill>
                          <a:schemeClr val="accent2"/>
                        </a:solidFill>
                        <a:latin typeface="+mj-ea"/>
                        <a:ea typeface="+mj-ea"/>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mj-ea"/>
                          <a:ea typeface="+mj-ea"/>
                          <a:cs typeface="+mn-cs"/>
                        </a:rPr>
                        <a:t>评价子项</a:t>
                      </a:r>
                      <a:endParaRPr lang="zh-CN" altLang="en-US" sz="800" b="1" kern="1200" dirty="0">
                        <a:solidFill>
                          <a:schemeClr val="accent2"/>
                        </a:solidFill>
                        <a:latin typeface="+mj-ea"/>
                        <a:ea typeface="+mj-ea"/>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mj-ea"/>
                          <a:ea typeface="+mj-ea"/>
                          <a:cs typeface="+mn-cs"/>
                        </a:rPr>
                        <a:t>分值</a:t>
                      </a:r>
                      <a:endParaRPr lang="zh-CN" altLang="en-US" sz="800" b="1" kern="1200" dirty="0">
                        <a:solidFill>
                          <a:schemeClr val="accent2"/>
                        </a:solidFill>
                        <a:latin typeface="+mj-ea"/>
                        <a:ea typeface="+mj-ea"/>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mj-ea"/>
                          <a:ea typeface="+mj-ea"/>
                          <a:cs typeface="+mn-cs"/>
                        </a:rPr>
                        <a:t>自评说明</a:t>
                      </a:r>
                      <a:endParaRPr lang="zh-CN" altLang="en-US" sz="800" b="1" kern="1200" dirty="0">
                        <a:solidFill>
                          <a:schemeClr val="accent2"/>
                        </a:solidFill>
                        <a:latin typeface="+mj-ea"/>
                        <a:ea typeface="+mj-ea"/>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rowSpan="9">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养护维护</a:t>
                      </a:r>
                      <a:endParaRPr lang="zh-CN" altLang="en-US" sz="800" kern="100" dirty="0">
                        <a:effectLst/>
                        <a:latin typeface="+mj-ea"/>
                        <a:ea typeface="+mj-ea"/>
                        <a:cs typeface="Times New Roman" panose="02020603050405020304" pitchFamily="18" charset="0"/>
                      </a:endParaRPr>
                    </a:p>
                    <a:p>
                      <a:pPr marL="0" marR="0" algn="ctr">
                        <a:lnSpc>
                          <a:spcPct val="107000"/>
                        </a:lnSpc>
                        <a:buNone/>
                      </a:pPr>
                      <a:r>
                        <a:rPr lang="en-US" altLang="zh-CN" sz="800" kern="100" dirty="0">
                          <a:effectLst/>
                          <a:latin typeface="+mj-ea"/>
                          <a:ea typeface="+mj-ea"/>
                          <a:cs typeface="Times New Roman" panose="02020603050405020304" pitchFamily="18" charset="0"/>
                        </a:rPr>
                        <a:t>(20)</a:t>
                      </a:r>
                      <a:endParaRPr lang="en-US" altLang="zh-CN"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rowSpan="4">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绿地养护（</a:t>
                      </a:r>
                      <a:r>
                        <a:rPr lang="en-US" altLang="zh-CN" sz="800" kern="100" dirty="0">
                          <a:effectLst/>
                          <a:latin typeface="+mj-ea"/>
                          <a:ea typeface="+mj-ea"/>
                          <a:cs typeface="Times New Roman" panose="02020603050405020304" pitchFamily="18" charset="0"/>
                        </a:rPr>
                        <a:t>9</a:t>
                      </a:r>
                      <a:r>
                        <a:rPr lang="zh-CN" altLang="en-US" sz="800" kern="100" dirty="0">
                          <a:effectLst/>
                          <a:latin typeface="+mj-ea"/>
                          <a:ea typeface="+mj-ea"/>
                          <a:cs typeface="Times New Roman" panose="02020603050405020304" pitchFamily="18" charset="0"/>
                        </a:rPr>
                        <a:t>）</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mj-ea"/>
                          <a:ea typeface="+mj-ea"/>
                          <a:cs typeface="Times New Roman" panose="02020603050405020304" pitchFamily="18" charset="0"/>
                        </a:rPr>
                        <a:t>植物养护</a:t>
                      </a: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mj-ea"/>
                          <a:ea typeface="+mj-ea"/>
                          <a:cs typeface="Times New Roman" panose="02020603050405020304" pitchFamily="18" charset="0"/>
                        </a:rPr>
                        <a:t>古树名木</a:t>
                      </a: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mj-ea"/>
                          <a:ea typeface="+mj-ea"/>
                          <a:cs typeface="Times New Roman" panose="02020603050405020304" pitchFamily="18" charset="0"/>
                        </a:rPr>
                        <a:t>病虫害防治</a:t>
                      </a: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mj-ea"/>
                          <a:ea typeface="+mj-ea"/>
                          <a:cs typeface="Times New Roman" panose="02020603050405020304" pitchFamily="18" charset="0"/>
                        </a:rPr>
                        <a:t>节约型园林</a:t>
                      </a: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rowSpan="2">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园容卫生（</a:t>
                      </a:r>
                      <a:r>
                        <a:rPr lang="en-US" altLang="zh-CN" sz="800" kern="100" dirty="0">
                          <a:effectLst/>
                          <a:latin typeface="+mj-ea"/>
                          <a:ea typeface="+mj-ea"/>
                          <a:cs typeface="Times New Roman" panose="02020603050405020304" pitchFamily="18" charset="0"/>
                        </a:rPr>
                        <a:t>4</a:t>
                      </a:r>
                      <a:r>
                        <a:rPr lang="zh-CN" altLang="en-US" sz="800" kern="100" dirty="0">
                          <a:effectLst/>
                          <a:latin typeface="+mj-ea"/>
                          <a:ea typeface="+mj-ea"/>
                          <a:cs typeface="Times New Roman" panose="02020603050405020304" pitchFamily="18" charset="0"/>
                        </a:rPr>
                        <a:t>）</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环境整洁</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卫生保洁</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rowSpan="3">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设施维护（</a:t>
                      </a:r>
                      <a:r>
                        <a:rPr lang="en-US" altLang="zh-CN" sz="800" kern="100" dirty="0">
                          <a:effectLst/>
                          <a:latin typeface="+mj-ea"/>
                          <a:ea typeface="+mj-ea"/>
                          <a:cs typeface="Times New Roman" panose="02020603050405020304" pitchFamily="18" charset="0"/>
                        </a:rPr>
                        <a:t>7</a:t>
                      </a:r>
                      <a:r>
                        <a:rPr lang="zh-CN" altLang="en-US" sz="800" kern="100" dirty="0">
                          <a:effectLst/>
                          <a:latin typeface="+mj-ea"/>
                          <a:ea typeface="+mj-ea"/>
                          <a:cs typeface="Times New Roman" panose="02020603050405020304" pitchFamily="18" charset="0"/>
                        </a:rPr>
                        <a:t>）</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基础设施</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服务设施</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60045">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mj-ea"/>
                          <a:ea typeface="+mj-ea"/>
                          <a:cs typeface="Times New Roman" panose="02020603050405020304" pitchFamily="18" charset="0"/>
                        </a:rPr>
                        <a:t>游憩设施</a:t>
                      </a: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mj-ea"/>
                        <a:ea typeface="+mj-ea"/>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bl>
          </a:graphicData>
        </a:graphic>
      </p:graphicFrame>
      <p:sp>
        <p:nvSpPr>
          <p:cNvPr id="20" name="矩形 19"/>
          <p:cNvSpPr/>
          <p:nvPr/>
        </p:nvSpPr>
        <p:spPr>
          <a:xfrm>
            <a:off x="3500438" y="5853112"/>
            <a:ext cx="2772092" cy="141122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示范代表性照片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500438" y="7472548"/>
            <a:ext cx="2767012"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示范代表性照片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581737" y="1142902"/>
            <a:ext cx="2847340"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安全韧性</a:t>
            </a:r>
            <a:endParaRPr lang="zh-CN" altLang="en-US" dirty="0"/>
          </a:p>
        </p:txBody>
      </p:sp>
      <p:graphicFrame>
        <p:nvGraphicFramePr>
          <p:cNvPr id="3" name="表格 2"/>
          <p:cNvGraphicFramePr>
            <a:graphicFrameLocks noGrp="1"/>
          </p:cNvGraphicFramePr>
          <p:nvPr/>
        </p:nvGraphicFramePr>
        <p:xfrm>
          <a:off x="584198" y="1712912"/>
          <a:ext cx="5702302" cy="3265312"/>
        </p:xfrm>
        <a:graphic>
          <a:graphicData uri="http://schemas.openxmlformats.org/drawingml/2006/table">
            <a:tbl>
              <a:tblPr>
                <a:tableStyleId>{5C22544A-7EE6-4342-B048-85BDC9FD1C3A}</a:tableStyleId>
              </a:tblPr>
              <a:tblGrid>
                <a:gridCol w="631692"/>
                <a:gridCol w="600962"/>
                <a:gridCol w="659702"/>
                <a:gridCol w="485705"/>
                <a:gridCol w="3324241"/>
              </a:tblGrid>
              <a:tr h="408164">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评价中项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自评说明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8164">
                <a:tc rowSpan="7">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安全韧性</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(15)</a:t>
                      </a:r>
                      <a:endPar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rowSpan="3">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安全管理（</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8</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安全措施</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8164">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安全隐患排查</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8164">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物种安全</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8164">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应急管理（</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3</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应急预案</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8164">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应急避难</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8164">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低碳运行</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4</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绿色减排</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408164">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rPr>
                        <a:t>海绵功能</a:t>
                      </a: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bl>
          </a:graphicData>
        </a:graphic>
      </p:graphicFrame>
      <p:sp>
        <p:nvSpPr>
          <p:cNvPr id="16" name="矩形 15"/>
          <p:cNvSpPr/>
          <p:nvPr/>
        </p:nvSpPr>
        <p:spPr>
          <a:xfrm>
            <a:off x="581737" y="5313364"/>
            <a:ext cx="2782570" cy="3816350"/>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安全韧性简介文字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需针对安全韧性评价中</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的至少一个评价子项</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矩形 19"/>
          <p:cNvSpPr/>
          <p:nvPr/>
        </p:nvSpPr>
        <p:spPr>
          <a:xfrm>
            <a:off x="3489960" y="5313363"/>
            <a:ext cx="2782570" cy="1950971"/>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484880" y="7398387"/>
            <a:ext cx="2782570"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584199" y="4029607"/>
            <a:ext cx="2782570" cy="5018984"/>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254000"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运行管理简介文字</a:t>
            </a:r>
            <a:endParaRPr lang="en-US" altLang="zh-CN"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需针对运行管理评价中</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sym typeface="+mn-ea"/>
              </a:rPr>
              <a:t>的至少一个评价子项</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的特色亮点内容进行简要介绍。</a:t>
            </a:r>
            <a:endPar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a:p>
            <a:pPr indent="254000" algn="just">
              <a:lnSpc>
                <a:spcPct val="125000"/>
              </a:lnSpc>
              <a:spcAft>
                <a:spcPts val="600"/>
              </a:spcAft>
            </a:pP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微软雅黑</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10</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号字体、</a:t>
            </a:r>
            <a:r>
              <a:rPr lang="en-US" altLang="zh-CN"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1.25</a:t>
            </a:r>
            <a:r>
              <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倍行距</a:t>
            </a:r>
            <a:endParaRPr lang="zh-CN" altLang="en-US" sz="1000"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5" name="文本框 24"/>
          <p:cNvSpPr txBox="1"/>
          <p:nvPr/>
        </p:nvSpPr>
        <p:spPr>
          <a:xfrm>
            <a:off x="584200" y="1139603"/>
            <a:ext cx="2707141" cy="174791"/>
          </a:xfrm>
          <a:prstGeom prst="rect">
            <a:avLst/>
          </a:prstGeom>
          <a:noFill/>
        </p:spPr>
        <p:txBody>
          <a:bodyPr wrap="square" lIns="0" tIns="0" rIns="0" bIns="0" rtlCol="0">
            <a:spAutoFit/>
          </a:bodyPr>
          <a:lstStyle>
            <a:defPPr>
              <a:defRPr lang="en-US"/>
            </a:defPPr>
            <a:lvl1pPr marL="285750" indent="-285750" algn="just">
              <a:lnSpc>
                <a:spcPct val="125000"/>
              </a:lnSpc>
              <a:spcBef>
                <a:spcPts val="0"/>
              </a:spcBef>
              <a:spcAft>
                <a:spcPts val="1200"/>
              </a:spcAft>
              <a:buFont typeface="Wingdings" panose="05000000000000000000" pitchFamily="2" charset="2"/>
              <a:buChar char="u"/>
              <a:defRPr sz="1000" b="1" kern="100">
                <a:solidFill>
                  <a:schemeClr val="accent2"/>
                </a:solidFill>
                <a:latin typeface="微软雅黑" panose="020B0503020204020204" pitchFamily="34" charset="-122"/>
                <a:ea typeface="微软雅黑" panose="020B0503020204020204" pitchFamily="34" charset="-122"/>
                <a:cs typeface="Times New Roman" panose="02020603050405020304" pitchFamily="18" charset="0"/>
              </a:defRPr>
            </a:lvl1pPr>
          </a:lstStyle>
          <a:p>
            <a:r>
              <a:rPr lang="zh-CN" altLang="en-US" dirty="0"/>
              <a:t>运行管理</a:t>
            </a:r>
            <a:endParaRPr lang="zh-CN" altLang="en-US" dirty="0"/>
          </a:p>
        </p:txBody>
      </p:sp>
      <p:graphicFrame>
        <p:nvGraphicFramePr>
          <p:cNvPr id="3" name="表格 2"/>
          <p:cNvGraphicFramePr>
            <a:graphicFrameLocks noGrp="1"/>
          </p:cNvGraphicFramePr>
          <p:nvPr/>
        </p:nvGraphicFramePr>
        <p:xfrm>
          <a:off x="584199" y="1712912"/>
          <a:ext cx="5702301" cy="2092518"/>
        </p:xfrm>
        <a:graphic>
          <a:graphicData uri="http://schemas.openxmlformats.org/drawingml/2006/table">
            <a:tbl>
              <a:tblPr>
                <a:tableStyleId>{5C22544A-7EE6-4342-B048-85BDC9FD1C3A}</a:tableStyleId>
              </a:tblPr>
              <a:tblGrid>
                <a:gridCol w="631692"/>
                <a:gridCol w="600962"/>
                <a:gridCol w="659701"/>
                <a:gridCol w="485705"/>
                <a:gridCol w="3324241"/>
              </a:tblGrid>
              <a:tr h="348753">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评价项目</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评价中项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评价子项</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分值</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defTabSz="514350" rtl="0" eaLnBrk="1" latinLnBrk="0" hangingPunct="1">
                        <a:lnSpc>
                          <a:spcPct val="107000"/>
                        </a:lnSpc>
                        <a:spcBef>
                          <a:spcPts val="0"/>
                        </a:spcBef>
                        <a:spcAft>
                          <a:spcPts val="0"/>
                        </a:spcAft>
                        <a:buClrTx/>
                        <a:buSzTx/>
                        <a:buFontTx/>
                        <a:buNone/>
                      </a:pPr>
                      <a:r>
                        <a:rPr lang="zh-CN" altLang="en-US" sz="800" b="1" kern="1200" dirty="0">
                          <a:solidFill>
                            <a:schemeClr val="accent2"/>
                          </a:solidFill>
                          <a:latin typeface="微软雅黑" panose="020B0503020204020204" pitchFamily="34" charset="-122"/>
                          <a:ea typeface="微软雅黑" panose="020B0503020204020204" pitchFamily="34" charset="-122"/>
                          <a:cs typeface="+mn-cs"/>
                        </a:rPr>
                        <a:t>特色说明</a:t>
                      </a:r>
                      <a:endParaRPr lang="zh-CN" altLang="en-US" sz="800" b="1" kern="1200" dirty="0">
                        <a:solidFill>
                          <a:schemeClr val="accent2"/>
                        </a:solidFill>
                        <a:latin typeface="微软雅黑" panose="020B0503020204020204" pitchFamily="34" charset="-122"/>
                        <a:ea typeface="微软雅黑" panose="020B0503020204020204" pitchFamily="34" charset="-122"/>
                        <a:cs typeface="+mn-cs"/>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48753">
                <a:tc rowSpan="5">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运行管理</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marL="0" marR="0" algn="ctr">
                        <a:lnSpc>
                          <a:spcPct val="107000"/>
                        </a:lnSpc>
                        <a:buNone/>
                      </a:pP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(10)</a:t>
                      </a:r>
                      <a:endPar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机构制度（</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3</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机构制度</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48753">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岗位培训（</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岗位培训</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48753">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rowSpan="2">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宣传推广（</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3</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宣传推广</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48753">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文创产品</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r h="348753">
                <a:tc vMerge="1">
                  <a:tcPr marL="68580" marR="68580" anchor="ctr">
                    <a:lnL w="6350" cap="flat" cmpd="sng" algn="ctr">
                      <a:solidFill>
                        <a:srgbClr val="EFCCC7"/>
                      </a:solidFill>
                      <a:prstDash val="solid"/>
                      <a:round/>
                      <a:headEnd type="none" w="med" len="med"/>
                      <a:tailEnd type="none" w="med" len="med"/>
                    </a:lnL>
                    <a:lnR w="6350" cap="flat" cmpd="sng" algn="ctr">
                      <a:solidFill>
                        <a:srgbClr val="EFCCC7"/>
                      </a:solidFill>
                      <a:prstDash val="solid"/>
                      <a:round/>
                      <a:headEnd type="none" w="med" len="med"/>
                      <a:tailEnd type="none" w="med" len="med"/>
                    </a:lnR>
                    <a:lnT w="6350" cap="flat" cmpd="sng" algn="ctr">
                      <a:solidFill>
                        <a:srgbClr val="EFCCC7"/>
                      </a:solidFill>
                      <a:prstDash val="solid"/>
                      <a:round/>
                      <a:headEnd type="none" w="med" len="med"/>
                      <a:tailEnd type="none" w="med" len="med"/>
                    </a:lnT>
                    <a:lnB w="6350" cap="flat" cmpd="sng" algn="ctr">
                      <a:solidFill>
                        <a:srgbClr val="EFCCC7"/>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公众参与（</a:t>
                      </a:r>
                      <a:r>
                        <a:rPr lang="en-US" altLang="zh-CN" sz="800"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r>
                        <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rPr>
                        <a:t>公众参与</a:t>
                      </a: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c>
                  <a:txBody>
                    <a:bodyPr/>
                    <a:lstStyle/>
                    <a:p>
                      <a:pPr marL="0" marR="0" algn="ctr">
                        <a:lnSpc>
                          <a:spcPct val="107000"/>
                        </a:lnSpc>
                        <a:buNone/>
                      </a:pPr>
                      <a:endParaRPr lang="zh-CN" altLang="en-US" sz="800" kern="100" dirty="0">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noFill/>
                  </a:tcPr>
                </a:tc>
              </a:tr>
            </a:tbl>
          </a:graphicData>
        </a:graphic>
      </p:graphicFrame>
      <p:sp>
        <p:nvSpPr>
          <p:cNvPr id="20" name="矩形 19"/>
          <p:cNvSpPr/>
          <p:nvPr/>
        </p:nvSpPr>
        <p:spPr>
          <a:xfrm>
            <a:off x="3536950" y="5884224"/>
            <a:ext cx="2735580" cy="1380110"/>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1" name="矩形 20"/>
          <p:cNvSpPr/>
          <p:nvPr/>
        </p:nvSpPr>
        <p:spPr>
          <a:xfrm>
            <a:off x="3484880" y="7402111"/>
            <a:ext cx="2782570"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5" name="矩形 4"/>
          <p:cNvSpPr/>
          <p:nvPr/>
        </p:nvSpPr>
        <p:spPr>
          <a:xfrm>
            <a:off x="3536950" y="4025518"/>
            <a:ext cx="2735580"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示范代表性照片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7" name="矩形 6"/>
          <p:cNvSpPr/>
          <p:nvPr/>
        </p:nvSpPr>
        <p:spPr>
          <a:xfrm>
            <a:off x="3500438" y="4069968"/>
            <a:ext cx="2765742" cy="1594166"/>
          </a:xfrm>
          <a:prstGeom prst="rect">
            <a:avLst/>
          </a:prstGeom>
          <a:solidFill>
            <a:srgbClr val="F2EE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5000"/>
              </a:lnSpc>
              <a:spcAft>
                <a:spcPts val="600"/>
              </a:spcAft>
            </a:pPr>
            <a:r>
              <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rPr>
              <a:t>代表性照片</a:t>
            </a:r>
            <a:endParaRPr lang="zh-CN" altLang="en-US" kern="100" dirty="0">
              <a:solidFill>
                <a:schemeClr val="tx1"/>
              </a:solidFill>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DIAGRAM_VIRTUALLY_FRAME" val="{&quot;height&quot;:594.1523622047245,&quot;left&quot;:43.05,&quot;top&quot;:126.35,&quot;width&quot;:454.15}"/>
</p:tagLst>
</file>

<file path=ppt/tags/tag11.xml><?xml version="1.0" encoding="utf-8"?>
<p:tagLst xmlns:p="http://schemas.openxmlformats.org/presentationml/2006/main">
  <p:tag name="KSO_WM_DIAGRAM_VIRTUALLY_FRAME" val="{&quot;height&quot;:594.1523622047245,&quot;left&quot;:43.05,&quot;top&quot;:126.35,&quot;width&quot;:454.15}"/>
</p:tagLst>
</file>

<file path=ppt/tags/tag12.xml><?xml version="1.0" encoding="utf-8"?>
<p:tagLst xmlns:p="http://schemas.openxmlformats.org/presentationml/2006/main">
  <p:tag name="KSO_WM_DIAGRAM_VIRTUALLY_FRAME" val="{&quot;height&quot;:594.1523622047245,&quot;left&quot;:43.05,&quot;top&quot;:126.35,&quot;width&quot;:454.15}"/>
</p:tagLst>
</file>

<file path=ppt/tags/tag13.xml><?xml version="1.0" encoding="utf-8"?>
<p:tagLst xmlns:p="http://schemas.openxmlformats.org/presentationml/2006/main">
  <p:tag name="KSO_WM_DIAGRAM_VIRTUALLY_FRAME" val="{&quot;height&quot;:594.1523622047245,&quot;left&quot;:43.05,&quot;top&quot;:126.35,&quot;width&quot;:454.15}"/>
</p:tagLst>
</file>

<file path=ppt/tags/tag14.xml><?xml version="1.0" encoding="utf-8"?>
<p:tagLst xmlns:p="http://schemas.openxmlformats.org/presentationml/2006/main">
  <p:tag name="KSO_WM_DIAGRAM_VIRTUALLY_FRAME" val="{&quot;height&quot;:594.1523622047245,&quot;left&quot;:43.05,&quot;top&quot;:126.35,&quot;width&quot;:454.15}"/>
</p:tagLst>
</file>

<file path=ppt/tags/tag15.xml><?xml version="1.0" encoding="utf-8"?>
<p:tagLst xmlns:p="http://schemas.openxmlformats.org/presentationml/2006/main">
  <p:tag name="KSO_WM_DIAGRAM_VIRTUALLY_FRAME" val="{&quot;height&quot;:594.1523622047245,&quot;left&quot;:43.05,&quot;top&quot;:126.35,&quot;width&quot;:454.15}"/>
</p:tagLst>
</file>

<file path=ppt/tags/tag16.xml><?xml version="1.0" encoding="utf-8"?>
<p:tagLst xmlns:p="http://schemas.openxmlformats.org/presentationml/2006/main">
  <p:tag name="KSO_WM_DIAGRAM_VIRTUALLY_FRAME" val="{&quot;height&quot;:594.1523622047245,&quot;left&quot;:43.05,&quot;top&quot;:126.35,&quot;width&quot;:454.15}"/>
</p:tagLst>
</file>

<file path=ppt/tags/tag17.xml><?xml version="1.0" encoding="utf-8"?>
<p:tagLst xmlns:p="http://schemas.openxmlformats.org/presentationml/2006/main">
  <p:tag name="KSO_WM_DIAGRAM_VIRTUALLY_FRAME" val="{&quot;height&quot;:594.1523622047245,&quot;left&quot;:43.05,&quot;top&quot;:126.35,&quot;width&quot;:454.15}"/>
</p:tagLst>
</file>

<file path=ppt/tags/tag18.xml><?xml version="1.0" encoding="utf-8"?>
<p:tagLst xmlns:p="http://schemas.openxmlformats.org/presentationml/2006/main">
  <p:tag name="KSO_WM_DIAGRAM_VIRTUALLY_FRAME" val="{&quot;height&quot;:594.1523622047245,&quot;left&quot;:43.05,&quot;top&quot;:126.35,&quot;width&quot;:454.15}"/>
</p:tagLst>
</file>

<file path=ppt/tags/tag19.xml><?xml version="1.0" encoding="utf-8"?>
<p:tagLst xmlns:p="http://schemas.openxmlformats.org/presentationml/2006/main">
  <p:tag name="KSO_WM_DIAGRAM_VIRTUALLY_FRAME" val="{&quot;height&quot;:594.1523622047245,&quot;left&quot;:43.05,&quot;top&quot;:126.35,&quot;width&quot;:454.15}"/>
</p:tagLst>
</file>

<file path=ppt/tags/tag2.xml><?xml version="1.0" encoding="utf-8"?>
<p:tagLst xmlns:p="http://schemas.openxmlformats.org/presentationml/2006/main">
  <p:tag name="TABLE_ENDDRAG_ORIGIN_RECT" val="448*305"/>
  <p:tag name="TABLE_ENDDRAG_RECT" val="45*421*448*305"/>
  <p:tag name="KSO_WM_UNIT_TABLE_BEAUTIFY" val="smartTable{44cb9612-11a1-4927-b61b-576548d7003c}"/>
  <p:tag name="KSO_WM_BEAUTIFY_FLAG" val=""/>
</p:tagLst>
</file>

<file path=ppt/tags/tag20.xml><?xml version="1.0" encoding="utf-8"?>
<p:tagLst xmlns:p="http://schemas.openxmlformats.org/presentationml/2006/main">
  <p:tag name="KSO_WM_DIAGRAM_VIRTUALLY_FRAME" val="{&quot;height&quot;:594.1523622047245,&quot;left&quot;:43.05,&quot;top&quot;:126.35,&quot;width&quot;:454.15}"/>
</p:tagLst>
</file>

<file path=ppt/tags/tag21.xml><?xml version="1.0" encoding="utf-8"?>
<p:tagLst xmlns:p="http://schemas.openxmlformats.org/presentationml/2006/main">
  <p:tag name="KSO_WM_DIAGRAM_VIRTUALLY_FRAME" val="{&quot;height&quot;:594.1523622047245,&quot;left&quot;:43.05,&quot;top&quot;:126.35,&quot;width&quot;:454.15}"/>
</p:tagLst>
</file>

<file path=ppt/tags/tag22.xml><?xml version="1.0" encoding="utf-8"?>
<p:tagLst xmlns:p="http://schemas.openxmlformats.org/presentationml/2006/main">
  <p:tag name="KSO_WM_DIAGRAM_VIRTUALLY_FRAME" val="{&quot;height&quot;:594.1523622047245,&quot;left&quot;:43.05,&quot;top&quot;:126.35,&quot;width&quot;:454.15}"/>
</p:tagLst>
</file>

<file path=ppt/tags/tag23.xml><?xml version="1.0" encoding="utf-8"?>
<p:tagLst xmlns:p="http://schemas.openxmlformats.org/presentationml/2006/main">
  <p:tag name="KSO_WM_DIAGRAM_VIRTUALLY_FRAME" val="{&quot;height&quot;:594.1523622047245,&quot;left&quot;:43.05,&quot;top&quot;:126.35,&quot;width&quot;:454.15}"/>
</p:tagLst>
</file>

<file path=ppt/tags/tag24.xml><?xml version="1.0" encoding="utf-8"?>
<p:tagLst xmlns:p="http://schemas.openxmlformats.org/presentationml/2006/main">
  <p:tag name="KSO_WM_DIAGRAM_VIRTUALLY_FRAME" val="{&quot;height&quot;:594.1523622047245,&quot;left&quot;:43.05,&quot;top&quot;:126.35,&quot;width&quot;:454.15}"/>
</p:tagLst>
</file>

<file path=ppt/tags/tag25.xml><?xml version="1.0" encoding="utf-8"?>
<p:tagLst xmlns:p="http://schemas.openxmlformats.org/presentationml/2006/main">
  <p:tag name="KSO_WM_DIAGRAM_VIRTUALLY_FRAME" val="{&quot;height&quot;:594.1523622047245,&quot;left&quot;:43.05,&quot;top&quot;:126.35,&quot;width&quot;:454.15}"/>
</p:tagLst>
</file>

<file path=ppt/tags/tag26.xml><?xml version="1.0" encoding="utf-8"?>
<p:tagLst xmlns:p="http://schemas.openxmlformats.org/presentationml/2006/main">
  <p:tag name="KSO_WM_DIAGRAM_VIRTUALLY_FRAME" val="{&quot;height&quot;:594.1523622047245,&quot;left&quot;:43.05,&quot;top&quot;:126.35,&quot;width&quot;:454.15}"/>
</p:tagLst>
</file>

<file path=ppt/tags/tag27.xml><?xml version="1.0" encoding="utf-8"?>
<p:tagLst xmlns:p="http://schemas.openxmlformats.org/presentationml/2006/main">
  <p:tag name="KSO_WM_DIAGRAM_VIRTUALLY_FRAME" val="{&quot;height&quot;:594.1523622047245,&quot;left&quot;:43.05,&quot;top&quot;:126.35,&quot;width&quot;:454.15}"/>
</p:tagLst>
</file>

<file path=ppt/tags/tag28.xml><?xml version="1.0" encoding="utf-8"?>
<p:tagLst xmlns:p="http://schemas.openxmlformats.org/presentationml/2006/main">
  <p:tag name="KSO_WM_DIAGRAM_VIRTUALLY_FRAME" val="{&quot;height&quot;:594.1523622047245,&quot;left&quot;:43.05,&quot;top&quot;:126.35,&quot;width&quot;:454.15}"/>
</p:tagLst>
</file>

<file path=ppt/tags/tag29.xml><?xml version="1.0" encoding="utf-8"?>
<p:tagLst xmlns:p="http://schemas.openxmlformats.org/presentationml/2006/main">
  <p:tag name="KSO_WM_DIAGRAM_VIRTUALLY_FRAME" val="{&quot;height&quot;:594.1523622047245,&quot;left&quot;:43.05,&quot;top&quot;:126.35,&quot;width&quot;:454.15}"/>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DIAGRAM_VIRTUALLY_FRAME" val="{&quot;height&quot;:594.1523622047245,&quot;left&quot;:43.05,&quot;top&quot;:126.35,&quot;width&quot;:454.15}"/>
</p:tagLst>
</file>

<file path=ppt/tags/tag31.xml><?xml version="1.0" encoding="utf-8"?>
<p:tagLst xmlns:p="http://schemas.openxmlformats.org/presentationml/2006/main">
  <p:tag name="KSO_WM_DIAGRAM_VIRTUALLY_FRAME" val="{&quot;height&quot;:594.1523622047245,&quot;left&quot;:43.05,&quot;top&quot;:126.35,&quot;width&quot;:454.15}"/>
</p:tagLst>
</file>

<file path=ppt/tags/tag32.xml><?xml version="1.0" encoding="utf-8"?>
<p:tagLst xmlns:p="http://schemas.openxmlformats.org/presentationml/2006/main">
  <p:tag name="KSO_WM_DIAGRAM_VIRTUALLY_FRAME" val="{&quot;height&quot;:594.1523622047245,&quot;left&quot;:43.05,&quot;top&quot;:126.35,&quot;width&quot;:454.15}"/>
</p:tagLst>
</file>

<file path=ppt/tags/tag33.xml><?xml version="1.0" encoding="utf-8"?>
<p:tagLst xmlns:p="http://schemas.openxmlformats.org/presentationml/2006/main">
  <p:tag name="KSO_WM_DIAGRAM_VIRTUALLY_FRAME" val="{&quot;height&quot;:594.1523622047245,&quot;left&quot;:43.05,&quot;top&quot;:126.35,&quot;width&quot;:454.15}"/>
</p:tagLst>
</file>

<file path=ppt/tags/tag34.xml><?xml version="1.0" encoding="utf-8"?>
<p:tagLst xmlns:p="http://schemas.openxmlformats.org/presentationml/2006/main">
  <p:tag name="KSO_WM_DIAGRAM_VIRTUALLY_FRAME" val="{&quot;height&quot;:594.1523622047245,&quot;left&quot;:43.05,&quot;top&quot;:126.35,&quot;width&quot;:454.15}"/>
</p:tagLst>
</file>

<file path=ppt/tags/tag35.xml><?xml version="1.0" encoding="utf-8"?>
<p:tagLst xmlns:p="http://schemas.openxmlformats.org/presentationml/2006/main">
  <p:tag name="KSO_WPP_MARK_KEY" val="4ce474d3-4f89-46d0-91bb-2986bdab8af2"/>
  <p:tag name="COMMONDATA" val="eyJoZGlkIjoiOTczNDA0YTdhNTQ0NDUyYTQzNjVkNWIxYjhlYzc1NjQifQ=="/>
</p:tagLst>
</file>

<file path=ppt/tags/tag4.xml><?xml version="1.0" encoding="utf-8"?>
<p:tagLst xmlns:p="http://schemas.openxmlformats.org/presentationml/2006/main">
  <p:tag name="KSO_WM_DIAGRAM_VIRTUALLY_FRAME" val="{&quot;height&quot;:594.1523622047245,&quot;left&quot;:43.05,&quot;top&quot;:126.35,&quot;width&quot;:454.15}"/>
</p:tagLst>
</file>

<file path=ppt/tags/tag5.xml><?xml version="1.0" encoding="utf-8"?>
<p:tagLst xmlns:p="http://schemas.openxmlformats.org/presentationml/2006/main">
  <p:tag name="KSO_WM_DIAGRAM_VIRTUALLY_FRAME" val="{&quot;height&quot;:594.1523622047245,&quot;left&quot;:43.05,&quot;top&quot;:126.35,&quot;width&quot;:454.15}"/>
</p:tagLst>
</file>

<file path=ppt/tags/tag6.xml><?xml version="1.0" encoding="utf-8"?>
<p:tagLst xmlns:p="http://schemas.openxmlformats.org/presentationml/2006/main">
  <p:tag name="KSO_WM_DIAGRAM_VIRTUALLY_FRAME" val="{&quot;height&quot;:594.1523622047245,&quot;left&quot;:43.05,&quot;top&quot;:126.35,&quot;width&quot;:454.15}"/>
</p:tagLst>
</file>

<file path=ppt/tags/tag7.xml><?xml version="1.0" encoding="utf-8"?>
<p:tagLst xmlns:p="http://schemas.openxmlformats.org/presentationml/2006/main">
  <p:tag name="KSO_WM_DIAGRAM_VIRTUALLY_FRAME" val="{&quot;height&quot;:594.1523622047245,&quot;left&quot;:43.05,&quot;top&quot;:126.35,&quot;width&quot;:454.15}"/>
</p:tagLst>
</file>

<file path=ppt/tags/tag8.xml><?xml version="1.0" encoding="utf-8"?>
<p:tagLst xmlns:p="http://schemas.openxmlformats.org/presentationml/2006/main">
  <p:tag name="KSO_WM_DIAGRAM_VIRTUALLY_FRAME" val="{&quot;height&quot;:594.1523622047245,&quot;left&quot;:43.05,&quot;top&quot;:126.35,&quot;width&quot;:454.15}"/>
</p:tagLst>
</file>

<file path=ppt/tags/tag9.xml><?xml version="1.0" encoding="utf-8"?>
<p:tagLst xmlns:p="http://schemas.openxmlformats.org/presentationml/2006/main">
  <p:tag name="KSO_WM_DIAGRAM_VIRTUALLY_FRAME" val="{&quot;height&quot;:594.1523622047245,&quot;left&quot;:43.05,&quot;top&quot;:126.35,&quot;width&quot;:454.15}"/>
</p:tagLst>
</file>

<file path=ppt/theme/theme1.xml><?xml version="1.0" encoding="utf-8"?>
<a:theme xmlns:a="http://schemas.openxmlformats.org/drawingml/2006/main" name="HDOfficeLightV0">
  <a:themeElements>
    <a:clrScheme name="自定义 3">
      <a:dk1>
        <a:srgbClr val="000000"/>
      </a:dk1>
      <a:lt1>
        <a:srgbClr val="FFFFFF"/>
      </a:lt1>
      <a:dk2>
        <a:srgbClr val="134534"/>
      </a:dk2>
      <a:lt2>
        <a:srgbClr val="E4DCCB"/>
      </a:lt2>
      <a:accent1>
        <a:srgbClr val="1E623D"/>
      </a:accent1>
      <a:accent2>
        <a:srgbClr val="2E8B57"/>
      </a:accent2>
      <a:accent3>
        <a:srgbClr val="C5BF9F"/>
      </a:accent3>
      <a:accent4>
        <a:srgbClr val="A08B6F"/>
      </a:accent4>
      <a:accent5>
        <a:srgbClr val="716F70"/>
      </a:accent5>
      <a:accent6>
        <a:srgbClr val="94B591"/>
      </a:accent6>
      <a:hlink>
        <a:srgbClr val="FF9300"/>
      </a:hlink>
      <a:folHlink>
        <a:srgbClr val="00919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solidFill>
          <a:srgbClr val="F2EEEE"/>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a:spAutoFit/>
      </a:bodyPr>
      <a:lstStyle>
        <a:defPPr indent="254000" algn="just" fontAlgn="auto">
          <a:lnSpc>
            <a:spcPct val="125000"/>
          </a:lnSpc>
          <a:spcBef>
            <a:spcPts val="0"/>
          </a:spcBef>
          <a:spcAft>
            <a:spcPts val="600"/>
          </a:spcAft>
          <a:buClrTx/>
          <a:buSzTx/>
          <a:buFontTx/>
          <a:defRPr lang="en-US" altLang="zh-CN" sz="1000" kern="100">
            <a:latin typeface="微软雅黑" panose="020B0503020204020204" pitchFamily="34" charset="-122"/>
            <a:ea typeface="微软雅黑" panose="020B0503020204020204" pitchFamily="34" charset="-122"/>
            <a:cs typeface="Times New Roman" panose="02020603050405020304" pitchFamily="18"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3">
    <a:dk1>
      <a:srgbClr val="000000"/>
    </a:dk1>
    <a:lt1>
      <a:srgbClr val="FFFFFF"/>
    </a:lt1>
    <a:dk2>
      <a:srgbClr val="134534"/>
    </a:dk2>
    <a:lt2>
      <a:srgbClr val="E4DCCB"/>
    </a:lt2>
    <a:accent1>
      <a:srgbClr val="1E623D"/>
    </a:accent1>
    <a:accent2>
      <a:srgbClr val="2E8B57"/>
    </a:accent2>
    <a:accent3>
      <a:srgbClr val="C5BF9F"/>
    </a:accent3>
    <a:accent4>
      <a:srgbClr val="A08B6F"/>
    </a:accent4>
    <a:accent5>
      <a:srgbClr val="716F70"/>
    </a:accent5>
    <a:accent6>
      <a:srgbClr val="94B591"/>
    </a:accent6>
    <a:hlink>
      <a:srgbClr val="FF9300"/>
    </a:hlink>
    <a:folHlink>
      <a:srgbClr val="00919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自定义 3">
    <a:dk1>
      <a:srgbClr val="000000"/>
    </a:dk1>
    <a:lt1>
      <a:srgbClr val="FFFFFF"/>
    </a:lt1>
    <a:dk2>
      <a:srgbClr val="134534"/>
    </a:dk2>
    <a:lt2>
      <a:srgbClr val="E4DCCB"/>
    </a:lt2>
    <a:accent1>
      <a:srgbClr val="1E623D"/>
    </a:accent1>
    <a:accent2>
      <a:srgbClr val="2E8B57"/>
    </a:accent2>
    <a:accent3>
      <a:srgbClr val="C5BF9F"/>
    </a:accent3>
    <a:accent4>
      <a:srgbClr val="A08B6F"/>
    </a:accent4>
    <a:accent5>
      <a:srgbClr val="716F70"/>
    </a:accent5>
    <a:accent6>
      <a:srgbClr val="94B591"/>
    </a:accent6>
    <a:hlink>
      <a:srgbClr val="FF9300"/>
    </a:hlink>
    <a:folHlink>
      <a:srgbClr val="00919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TM02892315[[fn=丝状]]</Template>
  <TotalTime>0</TotalTime>
  <Words>3886</Words>
  <Application>WPS 演示</Application>
  <PresentationFormat>A4 纸张(210x297 毫米)</PresentationFormat>
  <Paragraphs>1349</Paragraphs>
  <Slides>16</Slides>
  <Notes>13</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宋体</vt:lpstr>
      <vt:lpstr>Wingdings</vt:lpstr>
      <vt:lpstr>微软雅黑</vt:lpstr>
      <vt:lpstr>Times New Roman</vt:lpstr>
      <vt:lpstr>Wingdings 2</vt:lpstr>
      <vt:lpstr>Arial Unicode MS</vt:lpstr>
      <vt:lpstr>Arial Black</vt:lpstr>
      <vt:lpstr>黑体</vt:lpstr>
      <vt:lpstr>等线</vt:lpstr>
      <vt:lpstr>HDOfficeLightV0</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王 yanbo</dc:creator>
  <cp:lastModifiedBy>TT</cp:lastModifiedBy>
  <cp:revision>830</cp:revision>
  <dcterms:created xsi:type="dcterms:W3CDTF">2021-08-25T10:21:00Z</dcterms:created>
  <dcterms:modified xsi:type="dcterms:W3CDTF">2026-03-04T07:26:14Z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AC08750F869A4B64AB3844EF7B786706_13</vt:lpwstr>
  </property>
  <property fmtid="{D5CDD505-2E9C-101B-9397-08002B2CF9AE}" pid="3" name="KSOProductBuildVer">
    <vt:lpwstr>2052-12.1.0.24034</vt:lpwstr>
  </property>
</Properties>
</file>