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664" r:id="rId3"/>
    <p:sldId id="665" r:id="rId5"/>
    <p:sldId id="673" r:id="rId6"/>
    <p:sldId id="943" r:id="rId7"/>
    <p:sldId id="444" r:id="rId8"/>
    <p:sldId id="945" r:id="rId9"/>
    <p:sldId id="947" r:id="rId10"/>
    <p:sldId id="949" r:id="rId11"/>
    <p:sldId id="951" r:id="rId12"/>
    <p:sldId id="953" r:id="rId13"/>
    <p:sldId id="954" r:id="rId14"/>
    <p:sldId id="955" r:id="rId15"/>
    <p:sldId id="956" r:id="rId16"/>
    <p:sldId id="941" r:id="rId17"/>
    <p:sldId id="958" r:id="rId18"/>
  </p:sldIdLst>
  <p:sldSz cx="6858000" cy="9906000" type="A4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9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5751" userDrawn="1">
          <p15:clr>
            <a:srgbClr val="A4A3A4"/>
          </p15:clr>
        </p15:guide>
        <p15:guide id="4" pos="365" userDrawn="1">
          <p15:clr>
            <a:srgbClr val="A4A3A4"/>
          </p15:clr>
        </p15:guide>
        <p15:guide id="5" pos="3984" userDrawn="1">
          <p15:clr>
            <a:srgbClr val="A4A3A4"/>
          </p15:clr>
        </p15:guide>
        <p15:guide id="6" orient="horz" pos="2232" userDrawn="1">
          <p15:clr>
            <a:srgbClr val="A4A3A4"/>
          </p15:clr>
        </p15:guide>
        <p15:guide id="7" pos="2246" userDrawn="1">
          <p15:clr>
            <a:srgbClr val="A4A3A4"/>
          </p15:clr>
        </p15:guide>
        <p15:guide id="8" orient="horz" pos="742" userDrawn="1">
          <p15:clr>
            <a:srgbClr val="A4A3A4"/>
          </p15:clr>
        </p15:guide>
        <p15:guide id="9" orient="horz" pos="1078" userDrawn="1">
          <p15:clr>
            <a:srgbClr val="A4A3A4"/>
          </p15:clr>
        </p15:guide>
        <p15:guide id="10" orient="horz" pos="3682" userDrawn="1">
          <p15:clr>
            <a:srgbClr val="A4A3A4"/>
          </p15:clr>
        </p15:guide>
        <p15:guide id="11" orient="horz" pos="334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王 yanbo" initials="王" lastIdx="1" clrIdx="0"/>
  <p:cmAuthor id="2" name="1939543648@qq.com" initials="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A775"/>
    <a:srgbClr val="50C987"/>
    <a:srgbClr val="E5F6C7"/>
    <a:srgbClr val="C7A7C3"/>
    <a:srgbClr val="E0A4AB"/>
    <a:srgbClr val="FEE7A9"/>
    <a:srgbClr val="99DEB5"/>
    <a:srgbClr val="5FBAC5"/>
    <a:srgbClr val="9ACCE2"/>
    <a:srgbClr val="D3E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03" autoAdjust="0"/>
    <p:restoredTop sz="94988" autoAdjust="0"/>
  </p:normalViewPr>
  <p:slideViewPr>
    <p:cSldViewPr snapToGrid="0" showGuides="1">
      <p:cViewPr varScale="1">
        <p:scale>
          <a:sx n="72" d="100"/>
          <a:sy n="72" d="100"/>
        </p:scale>
        <p:origin x="3174" y="84"/>
      </p:cViewPr>
      <p:guideLst>
        <p:guide orient="horz" pos="2039"/>
        <p:guide pos="2119"/>
        <p:guide orient="horz" pos="5751"/>
        <p:guide pos="365"/>
        <p:guide pos="3984"/>
        <p:guide orient="horz" pos="2232"/>
        <p:guide pos="2246"/>
        <p:guide orient="horz" pos="742"/>
        <p:guide orient="horz" pos="1078"/>
        <p:guide orient="horz" pos="3682"/>
        <p:guide orient="horz" pos="334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36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themeOverride" Target="../theme/themeOverride1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4" Type="http://schemas.microsoft.com/office/2011/relationships/chartColorStyle" Target="colors4.xml"/><Relationship Id="rId3" Type="http://schemas.microsoft.com/office/2011/relationships/chartStyle" Target="style4.xml"/><Relationship Id="rId2" Type="http://schemas.openxmlformats.org/officeDocument/2006/relationships/themeOverride" Target="../theme/themeOverride2.xml"/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Workbook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gradFill flip="none" rotWithShape="1">
              <a:gsLst>
                <a:gs pos="42000">
                  <a:srgbClr val="52BF97">
                    <a:alpha val="50000"/>
                  </a:srgbClr>
                </a:gs>
                <a:gs pos="99000">
                  <a:srgbClr val="E8A775">
                    <a:alpha val="50000"/>
                  </a:srgbClr>
                </a:gs>
              </a:gsLst>
              <a:lin ang="7200000" scaled="0"/>
              <a:tileRect/>
            </a:gra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Sheet1!$A$2:$A$10</c:f>
              <c:strCache>
                <c:ptCount val="9"/>
                <c:pt idx="0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  <c:pt idx="5">
                  <c:v>开放共享</c:v>
                </c:pt>
                <c:pt idx="6">
                  <c:v>活力场景</c:v>
                </c:pt>
                <c:pt idx="7">
                  <c:v>自然友好</c:v>
                </c:pt>
                <c:pt idx="8">
                  <c:v>科技赋能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14</c:v>
                </c:pt>
                <c:pt idx="1">
                  <c:v>19</c:v>
                </c:pt>
                <c:pt idx="2">
                  <c:v>20</c:v>
                </c:pt>
                <c:pt idx="3">
                  <c:v>14</c:v>
                </c:pt>
                <c:pt idx="4">
                  <c:v>10</c:v>
                </c:pt>
                <c:pt idx="5">
                  <c:v>5</c:v>
                </c:pt>
                <c:pt idx="6">
                  <c:v>6</c:v>
                </c:pt>
                <c:pt idx="7">
                  <c:v>4</c:v>
                </c:pt>
                <c:pt idx="8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3562640"/>
        <c:axId val="393566512"/>
      </c:radarChart>
      <c:catAx>
        <c:axId val="393562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</a:p>
        </c:txPr>
        <c:crossAx val="393566512"/>
        <c:crosses val="autoZero"/>
        <c:auto val="1"/>
        <c:lblAlgn val="ctr"/>
        <c:lblOffset val="100"/>
        <c:noMultiLvlLbl val="0"/>
      </c:catAx>
      <c:valAx>
        <c:axId val="3935665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9356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ae8dbc8c-fa0c-4404-8253-3120c29a48be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247608284756972"/>
          <c:y val="0"/>
          <c:w val="0.950478343048606"/>
          <c:h val="0.9599059842686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C8E7A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5FB9C5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5FBAC5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99DEB4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99DEB5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FDE7A8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FDE7A8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FEE7A9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0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2"/>
            <c:invertIfNegative val="0"/>
            <c:bubble3D val="0"/>
            <c:spPr>
              <a:solidFill>
                <a:srgbClr val="E8A775"/>
              </a:solidFill>
              <a:ln>
                <a:noFill/>
              </a:ln>
              <a:effectLst/>
            </c:spPr>
          </c:dPt>
          <c:dPt>
            <c:idx val="33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4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5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6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Pt>
            <c:idx val="37"/>
            <c:invertIfNegative val="0"/>
            <c:bubble3D val="0"/>
            <c:spPr>
              <a:solidFill>
                <a:srgbClr val="E0A4AB"/>
              </a:solidFill>
              <a:ln>
                <a:noFill/>
              </a:ln>
              <a:effectLst/>
            </c:spPr>
          </c:dPt>
          <c:dLbls>
            <c:delete val="1"/>
          </c:dLbls>
          <c:cat>
            <c:strRef>
              <c:f>Sheet1!$A$2:$A$39</c:f>
              <c:strCache>
                <c:ptCount val="38"/>
                <c:pt idx="0">
                  <c:v>设计理念</c:v>
                </c:pt>
                <c:pt idx="1">
                  <c:v>功能布局</c:v>
                </c:pt>
                <c:pt idx="2">
                  <c:v>文化传承</c:v>
                </c:pt>
                <c:pt idx="3">
                  <c:v>自然生态</c:v>
                </c:pt>
                <c:pt idx="4">
                  <c:v>植物配置</c:v>
                </c:pt>
                <c:pt idx="5">
                  <c:v>水体环境</c:v>
                </c:pt>
                <c:pt idx="6">
                  <c:v>噪声管理</c:v>
                </c:pt>
                <c:pt idx="7">
                  <c:v>控烟管理</c:v>
                </c:pt>
                <c:pt idx="8">
                  <c:v>交通组织</c:v>
                </c:pt>
                <c:pt idx="9">
                  <c:v>无障碍设施</c:v>
                </c:pt>
                <c:pt idx="10">
                  <c:v>导览设施</c:v>
                </c:pt>
                <c:pt idx="11">
                  <c:v>公共厕所</c:v>
                </c:pt>
                <c:pt idx="12">
                  <c:v>休憩设施</c:v>
                </c:pt>
                <c:pt idx="13">
                  <c:v>管理服务</c:v>
                </c:pt>
                <c:pt idx="14">
                  <c:v>便民服务</c:v>
                </c:pt>
                <c:pt idx="15">
                  <c:v>儿童游戏</c:v>
                </c:pt>
                <c:pt idx="16">
                  <c:v>健身休闲</c:v>
                </c:pt>
                <c:pt idx="17">
                  <c:v>植物养护</c:v>
                </c:pt>
                <c:pt idx="18">
                  <c:v>古树名木</c:v>
                </c:pt>
                <c:pt idx="19">
                  <c:v>病虫害防治</c:v>
                </c:pt>
                <c:pt idx="20">
                  <c:v>节约型园林</c:v>
                </c:pt>
                <c:pt idx="21">
                  <c:v>环境整洁</c:v>
                </c:pt>
                <c:pt idx="22">
                  <c:v>卫生保洁</c:v>
                </c:pt>
                <c:pt idx="23">
                  <c:v>基础设施</c:v>
                </c:pt>
                <c:pt idx="24">
                  <c:v>服务设施</c:v>
                </c:pt>
                <c:pt idx="25">
                  <c:v>游憩设施</c:v>
                </c:pt>
                <c:pt idx="26">
                  <c:v>安全措施</c:v>
                </c:pt>
                <c:pt idx="27">
                  <c:v>安全隐患排查</c:v>
                </c:pt>
                <c:pt idx="28">
                  <c:v>物种安全</c:v>
                </c:pt>
                <c:pt idx="29">
                  <c:v>应急预案</c:v>
                </c:pt>
                <c:pt idx="30">
                  <c:v>应急避难</c:v>
                </c:pt>
                <c:pt idx="31">
                  <c:v>绿色减排</c:v>
                </c:pt>
                <c:pt idx="32">
                  <c:v>海绵功能</c:v>
                </c:pt>
                <c:pt idx="33">
                  <c:v>机构制度</c:v>
                </c:pt>
                <c:pt idx="34">
                  <c:v>岗位培训</c:v>
                </c:pt>
                <c:pt idx="35">
                  <c:v>宣传推广</c:v>
                </c:pt>
                <c:pt idx="36">
                  <c:v>文创产品</c:v>
                </c:pt>
                <c:pt idx="37">
                  <c:v>公众参与</c:v>
                </c:pt>
              </c:strCache>
            </c:strRef>
          </c:cat>
          <c:val>
            <c:numRef>
              <c:f>Sheet1!$B$2:$B$39</c:f>
              <c:numCache>
                <c:formatCode>General</c:formatCode>
                <c:ptCount val="3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1</c:v>
                </c:pt>
                <c:pt idx="16">
                  <c:v>2</c:v>
                </c:pt>
                <c:pt idx="17">
                  <c:v>4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5</c:v>
                </c:pt>
                <c:pt idx="27">
                  <c:v>2</c:v>
                </c:pt>
                <c:pt idx="28">
                  <c:v>1</c:v>
                </c:pt>
                <c:pt idx="29">
                  <c:v>2</c:v>
                </c:pt>
                <c:pt idx="30">
                  <c:v>1</c:v>
                </c:pt>
                <c:pt idx="31">
                  <c:v>2</c:v>
                </c:pt>
                <c:pt idx="32">
                  <c:v>1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348379651"/>
        <c:axId val="822188341"/>
      </c:barChart>
      <c:catAx>
        <c:axId val="3483796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22188341"/>
        <c:crosses val="autoZero"/>
        <c:auto val="1"/>
        <c:lblAlgn val="ctr"/>
        <c:lblOffset val="100"/>
        <c:noMultiLvlLbl val="0"/>
      </c:catAx>
      <c:valAx>
        <c:axId val="822188341"/>
        <c:scaling>
          <c:orientation val="minMax"/>
          <c:max val="5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483796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579ece4-b440-42c6-8da3-f0cbe5c0968f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52BF97">
                <a:alpha val="50000"/>
              </a:srgbClr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Sheet1!$A$2:$A$6</c:f>
              <c:strCache>
                <c:ptCount val="5"/>
                <c:pt idx="0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19</c:v>
                </c:pt>
                <c:pt idx="2">
                  <c:v>20</c:v>
                </c:pt>
                <c:pt idx="3">
                  <c:v>14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Sheet1!$A$2:$A$6</c:f>
              <c:strCache>
                <c:ptCount val="5"/>
                <c:pt idx="0">
                  <c:v>景观环境</c:v>
                </c:pt>
                <c:pt idx="1">
                  <c:v>公众服务</c:v>
                </c:pt>
                <c:pt idx="2">
                  <c:v>养护维护</c:v>
                </c:pt>
                <c:pt idx="3">
                  <c:v>安全韧性</c:v>
                </c:pt>
                <c:pt idx="4">
                  <c:v>运行管理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2971136"/>
        <c:axId val="1082972848"/>
      </c:radarChart>
      <c:catAx>
        <c:axId val="108297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1082972848"/>
        <c:crosses val="autoZero"/>
        <c:auto val="1"/>
        <c:lblAlgn val="ctr"/>
        <c:lblOffset val="100"/>
        <c:noMultiLvlLbl val="0"/>
      </c:catAx>
      <c:valAx>
        <c:axId val="10829728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108297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1f5a2294-d109-4cf7-ae1d-27042a5ec6b0}"/>
      </c:ext>
    </c:extLst>
  </c:chart>
  <c:spPr>
    <a:noFill/>
    <a:ln>
      <a:noFill/>
    </a:ln>
    <a:effectLst/>
  </c:spPr>
  <c:txPr>
    <a:bodyPr/>
    <a:lstStyle/>
    <a:p>
      <a:pPr>
        <a:defRPr lang="zh-CN" sz="800" b="1">
          <a:solidFill>
            <a:schemeClr val="tx1">
              <a:lumMod val="65000"/>
              <a:lumOff val="35000"/>
            </a:schemeClr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459084899513063"/>
          <c:y val="0.0260624117338686"/>
          <c:w val="0.950495544778356"/>
          <c:h val="0.766175672221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C8E7A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0A3AB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7A7C3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E5F6C7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E5F6C7"/>
              </a:solidFill>
              <a:ln>
                <a:noFill/>
              </a:ln>
              <a:effectLst/>
            </c:spPr>
          </c:dPt>
          <c:dLbls>
            <c:delete val="1"/>
          </c:dLbls>
          <c:cat>
            <c:strRef>
              <c:f>Sheet1!$A$2:$A$8</c:f>
              <c:strCache>
                <c:ptCount val="7"/>
                <c:pt idx="0">
                  <c:v>空间共享</c:v>
                </c:pt>
                <c:pt idx="1">
                  <c:v>城园共融</c:v>
                </c:pt>
                <c:pt idx="2">
                  <c:v>文化活动</c:v>
                </c:pt>
                <c:pt idx="3">
                  <c:v>休憩健身</c:v>
                </c:pt>
                <c:pt idx="4">
                  <c:v>配套经营</c:v>
                </c:pt>
                <c:pt idx="5">
                  <c:v>资源利用</c:v>
                </c:pt>
                <c:pt idx="6">
                  <c:v>自然教育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2"/>
        <c:axId val="348379651"/>
        <c:axId val="822188341"/>
      </c:barChart>
      <c:catAx>
        <c:axId val="3483796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22188341"/>
        <c:crosses val="autoZero"/>
        <c:auto val="1"/>
        <c:lblAlgn val="ctr"/>
        <c:lblOffset val="100"/>
        <c:noMultiLvlLbl val="0"/>
      </c:catAx>
      <c:valAx>
        <c:axId val="822188341"/>
        <c:scaling>
          <c:orientation val="minMax"/>
          <c:max val="3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483796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579ece4-b440-42c6-8da3-f0cbe5c0968f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tx>
            <c:strRef>
              <c:f>Sheet1!$E$1</c:f>
              <c:strCache>
                <c:ptCount val="1"/>
                <c:pt idx="0">
                  <c:v>分值</c:v>
                </c:pt>
              </c:strCache>
            </c:strRef>
          </c:tx>
          <c:spPr>
            <a:solidFill>
              <a:srgbClr val="E8A775">
                <a:alpha val="50000"/>
              </a:srgbClr>
            </a:solidFill>
            <a:ln>
              <a:noFill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Sheet1!$D$2:$D$4</c:f>
              <c:strCache>
                <c:ptCount val="3"/>
                <c:pt idx="0">
                  <c:v>社区特色</c:v>
                </c:pt>
                <c:pt idx="1">
                  <c:v>全龄友好</c:v>
                </c:pt>
                <c:pt idx="2">
                  <c:v>共建共享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2638896"/>
        <c:axId val="392640608"/>
      </c:radarChart>
      <c:catAx>
        <c:axId val="39263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392640608"/>
        <c:crosses val="autoZero"/>
        <c:auto val="1"/>
        <c:lblAlgn val="ctr"/>
        <c:lblOffset val="100"/>
        <c:noMultiLvlLbl val="0"/>
      </c:catAx>
      <c:valAx>
        <c:axId val="3926406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39263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ee585dc-be8a-4d82-b309-10689ad125c0}"/>
      </c:ext>
    </c:extLst>
  </c:chart>
  <c:spPr>
    <a:noFill/>
    <a:ln>
      <a:noFill/>
    </a:ln>
    <a:effectLst/>
  </c:spPr>
  <c:txPr>
    <a:bodyPr/>
    <a:lstStyle/>
    <a:p>
      <a:pPr>
        <a:defRPr lang="zh-CN" sz="800" b="1">
          <a:solidFill>
            <a:schemeClr val="tx1">
              <a:lumMod val="65000"/>
              <a:lumOff val="35000"/>
            </a:schemeClr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5404B-FB32-44E6-861D-EC4620F76F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228A3-5389-4FE1-9139-AC560EAB51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37BB2-7294-4FA3-812E-B9368BB173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B8C2-4C85-48E4-AB52-CE94A9D3576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cxnSp>
        <p:nvCxnSpPr>
          <p:cNvPr id="6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5" y="9225280"/>
            <a:ext cx="6877050" cy="453390"/>
          </a:xfrm>
        </p:spPr>
        <p:txBody>
          <a:bodyPr/>
          <a:lstStyle>
            <a:lvl1pPr algn="ctr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584200" cy="77087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3"/>
          <p:cNvCxnSpPr/>
          <p:nvPr userDrawn="1"/>
        </p:nvCxnSpPr>
        <p:spPr>
          <a:xfrm>
            <a:off x="-10795" y="770890"/>
            <a:ext cx="6888480" cy="0"/>
          </a:xfrm>
          <a:prstGeom prst="line">
            <a:avLst/>
          </a:prstGeom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843467" y="9181398"/>
            <a:ext cx="1543050" cy="52740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471488" y="9466217"/>
            <a:ext cx="1543050" cy="242584"/>
          </a:xfrm>
        </p:spPr>
        <p:txBody>
          <a:bodyPr/>
          <a:lstStyle>
            <a:lvl1pPr algn="l">
              <a:defRPr/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6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6" y="2641603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280E3-AD64-475F-AAD2-EDCD61F383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270" indent="-128270" algn="l" defTabSz="514350" rtl="0" eaLnBrk="1" latinLnBrk="0" hangingPunct="1">
        <a:lnSpc>
          <a:spcPct val="90000"/>
        </a:lnSpc>
        <a:spcBef>
          <a:spcPts val="565"/>
        </a:spcBef>
        <a:buFont typeface="Wingdings 2" panose="05020102010507070707" pitchFamily="18" charset="2"/>
        <a:buChar char="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445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620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99795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156970" indent="-128270" algn="l" defTabSz="514350" rtl="0" eaLnBrk="1" latinLnBrk="0" hangingPunct="1">
        <a:lnSpc>
          <a:spcPct val="90000"/>
        </a:lnSpc>
        <a:spcBef>
          <a:spcPts val="28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414145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671320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928495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185670" indent="-128270" algn="l" defTabSz="51435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tags" Target="../tags/tag4.xml"/><Relationship Id="rId2" Type="http://schemas.openxmlformats.org/officeDocument/2006/relationships/chart" Target="../charts/chart5.xml"/><Relationship Id="rId1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9" Type="http://schemas.openxmlformats.org/officeDocument/2006/relationships/notesSlide" Target="../notesSlides/notesSlide11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6" Type="http://schemas.openxmlformats.org/officeDocument/2006/relationships/notesSlide" Target="../notesSlides/notesSlide12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35.xml"/><Relationship Id="rId13" Type="http://schemas.openxmlformats.org/officeDocument/2006/relationships/tags" Target="../tags/tag34.xml"/><Relationship Id="rId12" Type="http://schemas.openxmlformats.org/officeDocument/2006/relationships/tags" Target="../tags/tag33.xml"/><Relationship Id="rId11" Type="http://schemas.openxmlformats.org/officeDocument/2006/relationships/tags" Target="../tags/tag32.xml"/><Relationship Id="rId10" Type="http://schemas.openxmlformats.org/officeDocument/2006/relationships/tags" Target="../tags/tag31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hart" Target="../charts/chart3.xml"/><Relationship Id="rId1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/>
          <p:cNvSpPr txBox="1"/>
          <p:nvPr>
            <p:custDataLst>
              <p:tags r:id="rId1"/>
            </p:custDataLst>
          </p:nvPr>
        </p:nvSpPr>
        <p:spPr>
          <a:xfrm>
            <a:off x="594248" y="1145063"/>
            <a:ext cx="3579607" cy="384810"/>
          </a:xfrm>
          <a:prstGeom prst="rect">
            <a:avLst/>
          </a:prstGeom>
          <a:noFill/>
        </p:spPr>
        <p:txBody>
          <a:bodyPr wrap="square" lIns="0" tIns="0" rIns="0" bIns="108000">
            <a:spAutoFit/>
          </a:bodyPr>
          <a:lstStyle/>
          <a:p>
            <a:pPr algn="just">
              <a:buClrTx/>
              <a:buSzTx/>
              <a:buFontTx/>
            </a:pPr>
            <a:r>
              <a:rPr lang="en-US" altLang="zh-CN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</a:t>
            </a:r>
            <a:r>
              <a:rPr lang="en-US" altLang="zh-CN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·XXX</a:t>
            </a:r>
            <a:r>
              <a:rPr lang="zh-CN" altLang="en-US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社区公园</a:t>
            </a:r>
            <a:endParaRPr lang="zh-CN" altLang="en-US" b="1" dirty="0">
              <a:solidFill>
                <a:schemeClr val="accent2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42925" y="4951730"/>
            <a:ext cx="2594610" cy="309245"/>
          </a:xfrm>
          <a:prstGeom prst="roundRect">
            <a:avLst/>
          </a:prstGeom>
          <a:noFill/>
        </p:spPr>
        <p:txBody>
          <a:bodyPr wrap="square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 err="1">
                <a:solidFill>
                  <a:schemeClr val="tx1"/>
                </a:solidFill>
              </a:rPr>
              <a:t>1. </a:t>
            </a:r>
            <a:r>
              <a:rPr sz="1200" dirty="0" err="1">
                <a:solidFill>
                  <a:schemeClr val="tx1"/>
                </a:solidFill>
              </a:rPr>
              <a:t>公园基本情况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13" name="表格 12"/>
          <p:cNvGraphicFramePr/>
          <p:nvPr>
            <p:custDataLst>
              <p:tags r:id="rId2"/>
            </p:custDataLst>
          </p:nvPr>
        </p:nvGraphicFramePr>
        <p:xfrm>
          <a:off x="582930" y="5492750"/>
          <a:ext cx="5692252" cy="1549657"/>
        </p:xfrm>
        <a:graphic>
          <a:graphicData uri="http://schemas.openxmlformats.org/drawingml/2006/table">
            <a:tbl>
              <a:tblPr/>
              <a:tblGrid>
                <a:gridCol w="1212157"/>
                <a:gridCol w="1417037"/>
                <a:gridCol w="1322526"/>
                <a:gridCol w="1740532"/>
              </a:tblGrid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公园名称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所在</a:t>
                      </a: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区域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省（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自治区）</a:t>
                      </a: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市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145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公园类别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社区公园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公园建成时间/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改建时间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公园面积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公顷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年人流量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</a:t>
                      </a:r>
                      <a:r>
                        <a:rPr 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</a:t>
                      </a:r>
                      <a:endParaRPr 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公园管理机构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XXXX</a:t>
                      </a:r>
                      <a:endParaRPr lang="en-US" alt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公园运维方式/资金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XXX</a:t>
                      </a:r>
                      <a:r>
                        <a:rPr lang="zh-CN" altLang="en-US" sz="10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</a:t>
                      </a:r>
                      <a:endParaRPr lang="zh-CN" altLang="en-US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62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zh-CN" sz="1000" b="1" dirty="0">
                          <a:solidFill>
                            <a:schemeClr val="accent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总体特色</a:t>
                      </a:r>
                      <a:endParaRPr lang="zh-CN" sz="1000" b="1" dirty="0">
                        <a:solidFill>
                          <a:schemeClr val="accent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just">
                        <a:spcBef>
                          <a:spcPct val="300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</a:pPr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XXXXXX</a:t>
                      </a:r>
                      <a:endParaRPr lang="en-US" altLang="zh-CN" sz="10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>
                      <a:solidFill>
                        <a:srgbClr val="7FD7F7"/>
                      </a:solidFill>
                      <a:prstDash val="solid"/>
                    </a:lnT>
                    <a:lnB w="12700">
                      <a:solidFill>
                        <a:srgbClr val="7FD7F7"/>
                      </a:solidFill>
                      <a:prstDash val="solid"/>
                    </a:lnB>
                  </a:tcPr>
                </a:tc>
                <a:tc hMerge="1">
                  <a:tcPr>
                    <a:lnR w="19050">
                      <a:solidFill>
                        <a:srgbClr val="7FD7F7"/>
                      </a:solidFill>
                      <a:prstDash val="solid"/>
                    </a:lnR>
                    <a:lnT w="12700">
                      <a:solidFill>
                        <a:srgbClr val="7FD7F7"/>
                      </a:solidFill>
                      <a:prstDash val="solid"/>
                    </a:lnT>
                    <a:lnB w="12700">
                      <a:solidFill>
                        <a:srgbClr val="7FD7F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94360" y="1729740"/>
            <a:ext cx="5692140" cy="290131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42925" y="7172325"/>
            <a:ext cx="5760085" cy="197802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图表 11"/>
          <p:cNvGraphicFramePr/>
          <p:nvPr/>
        </p:nvGraphicFramePr>
        <p:xfrm>
          <a:off x="715781" y="5789770"/>
          <a:ext cx="5297604" cy="2144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" name="图表 10"/>
          <p:cNvGraphicFramePr/>
          <p:nvPr/>
        </p:nvGraphicFramePr>
        <p:xfrm>
          <a:off x="530178" y="2506897"/>
          <a:ext cx="2994303" cy="1860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文本框 26"/>
          <p:cNvSpPr txBox="1"/>
          <p:nvPr/>
        </p:nvSpPr>
        <p:spPr>
          <a:xfrm>
            <a:off x="576766" y="1177266"/>
            <a:ext cx="2594610" cy="132559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5. </a:t>
            </a:r>
            <a:r>
              <a:rPr lang="zh-CN" altLang="en-US" sz="1200" dirty="0">
                <a:solidFill>
                  <a:schemeClr val="tx1"/>
                </a:solidFill>
              </a:rPr>
              <a:t>特色评价情况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477520" y="1645543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特色评价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95935" y="4893420"/>
            <a:ext cx="1617980" cy="267335"/>
            <a:chOff x="881" y="2527"/>
            <a:chExt cx="2548" cy="421"/>
          </a:xfrm>
        </p:grpSpPr>
        <p:sp>
          <p:nvSpPr>
            <p:cNvPr id="33" name="文本框 32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特色评价子项情况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4" name="圆角矩形 27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graphicFrame>
        <p:nvGraphicFramePr>
          <p:cNvPr id="81" name="表格 80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976630" y="7562850"/>
          <a:ext cx="5036185" cy="498751"/>
        </p:xfrm>
        <a:graphic>
          <a:graphicData uri="http://schemas.openxmlformats.org/drawingml/2006/table">
            <a:tbl>
              <a:tblPr/>
              <a:tblGrid>
                <a:gridCol w="688975"/>
                <a:gridCol w="724535"/>
                <a:gridCol w="726440"/>
                <a:gridCol w="725805"/>
                <a:gridCol w="725805"/>
                <a:gridCol w="726440"/>
                <a:gridCol w="718185"/>
              </a:tblGrid>
              <a:tr h="252784"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社区特色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9CE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儿童友好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EF4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老年活动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DDE8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多功能场地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CB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社区互动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CBD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社区共建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DE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社区共享</a:t>
                      </a:r>
                      <a:endParaRPr lang="zh-CN" altLang="en-US" sz="800" b="1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C7"/>
                    </a:solidFill>
                  </a:tcPr>
                </a:tc>
              </a:tr>
              <a:tr h="245967"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社区特色</a:t>
                      </a:r>
                      <a:endParaRPr lang="zh-CN" altLang="en-US" sz="800" b="1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98A1"/>
                    </a:solidFill>
                  </a:tcPr>
                </a:tc>
                <a:tc gridSpan="4"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全龄友好</a:t>
                      </a:r>
                      <a:endParaRPr lang="zh-CN" altLang="en-US" sz="800" b="1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71A0"/>
                    </a:solidFill>
                  </a:tcPr>
                </a:tc>
                <a:tc hMerge="1">
                  <a:tcP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hMerge="1"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A871A0"/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zh-CN">
                          <a:solidFill>
                            <a:schemeClr val="tx1"/>
                          </a:solidFill>
                        </a:defRPr>
                      </a:defPPr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800" b="1" i="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共建共享</a:t>
                      </a:r>
                      <a:endParaRPr lang="zh-CN" altLang="en-US" sz="800" b="1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07950" marR="107950" marT="13017" marB="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DAE01"/>
                    </a:solidFill>
                  </a:tcPr>
                </a:tc>
                <a:tc hMerge="1">
                  <a:tcPr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5" name="矩形 104"/>
          <p:cNvSpPr/>
          <p:nvPr/>
        </p:nvSpPr>
        <p:spPr>
          <a:xfrm>
            <a:off x="2196465" y="2035982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基础评价情况总分：</a:t>
            </a:r>
            <a:r>
              <a:rPr lang="en-US" altLang="zh-CN" sz="12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圆角矩形 6"/>
          <p:cNvSpPr/>
          <p:nvPr/>
        </p:nvSpPr>
        <p:spPr>
          <a:xfrm>
            <a:off x="3939064" y="2765486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社区特色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7" name="圆角矩形 13"/>
          <p:cNvSpPr/>
          <p:nvPr/>
        </p:nvSpPr>
        <p:spPr>
          <a:xfrm>
            <a:off x="3938429" y="3109021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全龄友好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8" name="圆角矩形 21"/>
          <p:cNvSpPr/>
          <p:nvPr/>
        </p:nvSpPr>
        <p:spPr>
          <a:xfrm>
            <a:off x="3939064" y="3451921"/>
            <a:ext cx="757555" cy="191770"/>
          </a:xfrm>
          <a:prstGeom prst="roundRect">
            <a:avLst/>
          </a:prstGeom>
          <a:solidFill>
            <a:srgbClr val="E8A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共建共享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10" name="圆角矩形 34"/>
          <p:cNvSpPr/>
          <p:nvPr/>
        </p:nvSpPr>
        <p:spPr>
          <a:xfrm>
            <a:off x="578485" y="2392852"/>
            <a:ext cx="5700273" cy="1967972"/>
          </a:xfrm>
          <a:prstGeom prst="roundRect">
            <a:avLst>
              <a:gd name="adj" fmla="val 9304"/>
            </a:avLst>
          </a:prstGeom>
          <a:noFill/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579845" y="5845022"/>
            <a:ext cx="5745454" cy="1649631"/>
            <a:chOff x="579845" y="5845022"/>
            <a:chExt cx="5745454" cy="1649631"/>
          </a:xfrm>
        </p:grpSpPr>
        <p:sp>
          <p:nvSpPr>
            <p:cNvPr id="3" name="文本框 2"/>
            <p:cNvSpPr txBox="1"/>
            <p:nvPr/>
          </p:nvSpPr>
          <p:spPr>
            <a:xfrm>
              <a:off x="579845" y="6041421"/>
              <a:ext cx="145360" cy="17479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好</a:t>
              </a:r>
              <a:endParaRPr lang="zh-CN" altLang="en-US" sz="1000" b="1" kern="1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579845" y="6424696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较好</a:t>
              </a:r>
              <a:endParaRPr lang="zh-CN" altLang="en-US" sz="1000" b="1" kern="1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79845" y="6974214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一般</a:t>
              </a:r>
              <a:endParaRPr lang="zh-CN" altLang="en-US" sz="1000" b="1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8" name="直接连接符 22"/>
            <p:cNvCxnSpPr/>
            <p:nvPr/>
          </p:nvCxnSpPr>
          <p:spPr>
            <a:xfrm>
              <a:off x="844615" y="6408447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23"/>
            <p:cNvCxnSpPr/>
            <p:nvPr/>
          </p:nvCxnSpPr>
          <p:spPr>
            <a:xfrm>
              <a:off x="844615" y="6971099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24"/>
            <p:cNvCxnSpPr/>
            <p:nvPr/>
          </p:nvCxnSpPr>
          <p:spPr>
            <a:xfrm>
              <a:off x="844615" y="5845022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23"/>
            <p:cNvCxnSpPr/>
            <p:nvPr/>
          </p:nvCxnSpPr>
          <p:spPr>
            <a:xfrm>
              <a:off x="844615" y="7485850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本框 1"/>
          <p:cNvSpPr txBox="1"/>
          <p:nvPr/>
        </p:nvSpPr>
        <p:spPr>
          <a:xfrm>
            <a:off x="3543300" y="274955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65525" y="311467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565525" y="342074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rgbClr val="E8A77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rgbClr val="E8A77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5312" y="1136639"/>
            <a:ext cx="2407270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社区特色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312" y="1712912"/>
          <a:ext cx="5680867" cy="10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455"/>
                <a:gridCol w="734645"/>
                <a:gridCol w="540882"/>
                <a:gridCol w="3701885"/>
              </a:tblGrid>
              <a:tr h="36000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社区特色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社区特色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91820" y="3152775"/>
            <a:ext cx="2773680" cy="58400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社区特色简介文字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需针对该公园服务的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社区特色亮点内容进行简要介绍。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0438" y="5468323"/>
            <a:ext cx="2772092" cy="179601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94086" y="7443121"/>
            <a:ext cx="2773364" cy="154943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8" y="3606799"/>
            <a:ext cx="2772092" cy="155956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30600" y="3162934"/>
            <a:ext cx="2735580" cy="204788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96034" y="1136639"/>
            <a:ext cx="2750027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全龄友好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96265" y="1713230"/>
          <a:ext cx="5677535" cy="1498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2945"/>
                <a:gridCol w="734060"/>
                <a:gridCol w="541020"/>
                <a:gridCol w="3699510"/>
              </a:tblGrid>
              <a:tr h="29972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全龄友好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儿童友好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老年活动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多功能场地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720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8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社区互动</a:t>
                      </a:r>
                      <a:endParaRPr lang="zh-CN" altLang="en-US" sz="8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800" b="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5470" y="3516818"/>
            <a:ext cx="2768602" cy="56128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全龄友好简介文字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需针对全龄友好评价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0438" y="5468324"/>
            <a:ext cx="2772092" cy="166646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95358" y="7346495"/>
            <a:ext cx="2772092" cy="164605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8" y="3516818"/>
            <a:ext cx="2767012" cy="164719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5312" y="1135425"/>
            <a:ext cx="2772251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共建共享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470" y="1713230"/>
          <a:ext cx="5680710" cy="1402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580"/>
                <a:gridCol w="734695"/>
                <a:gridCol w="541020"/>
                <a:gridCol w="3701415"/>
              </a:tblGrid>
              <a:tr h="46736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360">
                <a:tc rowSpan="2"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共建共享</a:t>
                      </a: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社区共建</a:t>
                      </a: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360">
                <a:tc vMerge="1"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社区共享</a:t>
                      </a: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50C9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ClrTx/>
                        <a:buSzTx/>
                        <a:buFontTx/>
                        <a:buNone/>
                      </a:pPr>
                      <a:endParaRPr lang="en-US" altLang="zh-CN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4199" y="3511770"/>
            <a:ext cx="2776221" cy="56205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共建共享简介文字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需针对共建共享评价中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03930" y="5471562"/>
            <a:ext cx="2768600" cy="168016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19802" y="7381441"/>
            <a:ext cx="2747648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97580" y="3513138"/>
            <a:ext cx="2774950" cy="16532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90550" y="6554911"/>
            <a:ext cx="2757172" cy="257480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9" name="组合 8"/>
          <p:cNvGrpSpPr/>
          <p:nvPr>
            <p:custDataLst>
              <p:tags r:id="rId1"/>
            </p:custDataLst>
          </p:nvPr>
        </p:nvGrpSpPr>
        <p:grpSpPr>
          <a:xfrm>
            <a:off x="481331" y="3252806"/>
            <a:ext cx="2969260" cy="267335"/>
            <a:chOff x="881" y="2997"/>
            <a:chExt cx="4676" cy="421"/>
          </a:xfrm>
        </p:grpSpPr>
        <p:sp>
          <p:nvSpPr>
            <p:cNvPr id="10" name="文本框 9"/>
            <p:cNvSpPr txBox="1"/>
            <p:nvPr>
              <p:custDataLst>
                <p:tags r:id="rId2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市民最满意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>
              <a:spLocks noChangeAspect="1"/>
            </p:cNvSpPr>
            <p:nvPr>
              <p:custDataLst>
                <p:tags r:id="rId3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84200" y="1145043"/>
            <a:ext cx="2594610" cy="18591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6. </a:t>
            </a:r>
            <a:r>
              <a:rPr lang="zh-CN" altLang="en-US" sz="1200" dirty="0">
                <a:solidFill>
                  <a:schemeClr val="tx1"/>
                </a:solidFill>
              </a:rPr>
              <a:t>公众参与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503930" y="6932663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531870" y="4744108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3536950" y="3438390"/>
            <a:ext cx="2735580" cy="134533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7"/>
            </p:custDataLst>
          </p:nvPr>
        </p:nvSpPr>
        <p:spPr>
          <a:xfrm>
            <a:off x="3543935" y="5355611"/>
            <a:ext cx="2735580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3438525" y="3129396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>
            <p:custDataLst>
              <p:tags r:id="rId9"/>
            </p:custDataLst>
          </p:nvPr>
        </p:nvSpPr>
        <p:spPr>
          <a:xfrm>
            <a:off x="3530600" y="1712913"/>
            <a:ext cx="2735580" cy="13797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/>
          <p:cNvSpPr txBox="1"/>
          <p:nvPr>
            <p:custDataLst>
              <p:tags r:id="rId10"/>
            </p:custDataLst>
          </p:nvPr>
        </p:nvSpPr>
        <p:spPr>
          <a:xfrm>
            <a:off x="3503930" y="8917970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" name="矩形 37"/>
          <p:cNvSpPr/>
          <p:nvPr>
            <p:custDataLst>
              <p:tags r:id="rId11"/>
            </p:custDataLst>
          </p:nvPr>
        </p:nvSpPr>
        <p:spPr>
          <a:xfrm>
            <a:off x="3503930" y="7340918"/>
            <a:ext cx="2775585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18" name="组合 17"/>
          <p:cNvGrpSpPr/>
          <p:nvPr>
            <p:custDataLst>
              <p:tags r:id="rId12"/>
            </p:custDataLst>
          </p:nvPr>
        </p:nvGrpSpPr>
        <p:grpSpPr>
          <a:xfrm>
            <a:off x="487046" y="6274716"/>
            <a:ext cx="2969260" cy="267335"/>
            <a:chOff x="881" y="2997"/>
            <a:chExt cx="4676" cy="421"/>
          </a:xfrm>
        </p:grpSpPr>
        <p:sp>
          <p:nvSpPr>
            <p:cNvPr id="19" name="文本框 18"/>
            <p:cNvSpPr txBox="1"/>
            <p:nvPr>
              <p:custDataLst>
                <p:tags r:id="rId13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市民最期盼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0" name="圆角矩形 19"/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594041" y="6592851"/>
            <a:ext cx="2763522" cy="1747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indent="266700" algn="just" fontAlgn="auto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最期盼的</a:t>
            </a:r>
            <a:r>
              <a:rPr lang="en-US" altLang="zh-CN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3-5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点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00391" y="3538232"/>
            <a:ext cx="2757172" cy="257480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03882" y="3576172"/>
            <a:ext cx="2763522" cy="1747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indent="266700" algn="just" fontAlgn="auto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最期盼的</a:t>
            </a:r>
            <a:r>
              <a:rPr lang="en-US" altLang="zh-CN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3-5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点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87375" y="1758900"/>
            <a:ext cx="2757172" cy="1345658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>
            <p:custDataLst>
              <p:tags r:id="rId15"/>
            </p:custDataLst>
          </p:nvPr>
        </p:nvGrpSpPr>
        <p:grpSpPr>
          <a:xfrm>
            <a:off x="491172" y="1441423"/>
            <a:ext cx="2969260" cy="267335"/>
            <a:chOff x="881" y="2997"/>
            <a:chExt cx="4676" cy="421"/>
          </a:xfrm>
        </p:grpSpPr>
        <p:sp>
          <p:nvSpPr>
            <p:cNvPr id="25" name="文本框 24"/>
            <p:cNvSpPr txBox="1"/>
            <p:nvPr>
              <p:custDataLst>
                <p:tags r:id="rId16"/>
              </p:custDataLst>
            </p:nvPr>
          </p:nvSpPr>
          <p:spPr>
            <a:xfrm>
              <a:off x="881" y="2997"/>
              <a:ext cx="4676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公园周边市民画像特征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圆角矩形 12"/>
            <p:cNvSpPr>
              <a:spLocks noChangeAspect="1"/>
            </p:cNvSpPr>
            <p:nvPr>
              <p:custDataLst>
                <p:tags r:id="rId17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1"/>
            </p:custDataLst>
          </p:nvPr>
        </p:nvGrpSpPr>
        <p:grpSpPr>
          <a:xfrm>
            <a:off x="477997" y="5047933"/>
            <a:ext cx="2969260" cy="265430"/>
            <a:chOff x="881" y="2997"/>
            <a:chExt cx="4676" cy="418"/>
          </a:xfrm>
        </p:grpSpPr>
        <p:sp>
          <p:nvSpPr>
            <p:cNvPr id="10" name="文本框 9"/>
            <p:cNvSpPr txBox="1"/>
            <p:nvPr>
              <p:custDataLst>
                <p:tags r:id="rId2"/>
              </p:custDataLst>
            </p:nvPr>
          </p:nvSpPr>
          <p:spPr>
            <a:xfrm>
              <a:off x="881" y="2997"/>
              <a:ext cx="4676" cy="4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社区公园的社区服务能力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>
              <a:spLocks noChangeAspect="1"/>
            </p:cNvSpPr>
            <p:nvPr>
              <p:custDataLst>
                <p:tags r:id="rId3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84199" y="1145044"/>
            <a:ext cx="3114497" cy="157990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sz="1200" dirty="0">
                <a:solidFill>
                  <a:schemeClr val="tx1"/>
                </a:solidFill>
              </a:rPr>
              <a:t>7.  </a:t>
            </a:r>
            <a:r>
              <a:rPr lang="zh-CN" altLang="en-US" sz="1200" dirty="0">
                <a:solidFill>
                  <a:schemeClr val="tx1"/>
                </a:solidFill>
              </a:rPr>
              <a:t>国内、国际示范意义（选择</a:t>
            </a:r>
            <a:r>
              <a:rPr lang="en-US" altLang="zh-CN" sz="1200" dirty="0">
                <a:solidFill>
                  <a:schemeClr val="tx1"/>
                </a:solidFill>
              </a:rPr>
              <a:t>1-2</a:t>
            </a:r>
            <a:r>
              <a:rPr lang="zh-CN" altLang="en-US" sz="1200" dirty="0">
                <a:solidFill>
                  <a:schemeClr val="tx1"/>
                </a:solidFill>
              </a:rPr>
              <a:t>点展开表述）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503930" y="6932663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531870" y="4744108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3536950" y="3438390"/>
            <a:ext cx="2735580" cy="134533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7"/>
            </p:custDataLst>
          </p:nvPr>
        </p:nvSpPr>
        <p:spPr>
          <a:xfrm>
            <a:off x="3543935" y="5323878"/>
            <a:ext cx="2735580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3438525" y="3129396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>
            <p:custDataLst>
              <p:tags r:id="rId9"/>
            </p:custDataLst>
          </p:nvPr>
        </p:nvSpPr>
        <p:spPr>
          <a:xfrm>
            <a:off x="3530600" y="1712913"/>
            <a:ext cx="2735580" cy="137973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/>
          <p:cNvSpPr txBox="1"/>
          <p:nvPr>
            <p:custDataLst>
              <p:tags r:id="rId10"/>
            </p:custDataLst>
          </p:nvPr>
        </p:nvSpPr>
        <p:spPr>
          <a:xfrm>
            <a:off x="3503930" y="8917970"/>
            <a:ext cx="2782570" cy="1397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XXXXX</a:t>
            </a:r>
            <a:r>
              <a:rPr lang="zh-CN" altLang="en-US" sz="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图</a:t>
            </a:r>
            <a:endParaRPr lang="en-US" altLang="zh-CN" sz="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" name="矩形 37"/>
          <p:cNvSpPr/>
          <p:nvPr>
            <p:custDataLst>
              <p:tags r:id="rId11"/>
            </p:custDataLst>
          </p:nvPr>
        </p:nvSpPr>
        <p:spPr>
          <a:xfrm>
            <a:off x="3503930" y="7340918"/>
            <a:ext cx="2775585" cy="1577052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00391" y="5321382"/>
            <a:ext cx="2757172" cy="3596587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87375" y="1688780"/>
            <a:ext cx="2757172" cy="3094949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>
            <p:custDataLst>
              <p:tags r:id="rId12"/>
            </p:custDataLst>
          </p:nvPr>
        </p:nvGrpSpPr>
        <p:grpSpPr>
          <a:xfrm>
            <a:off x="491172" y="1439860"/>
            <a:ext cx="2969260" cy="283210"/>
            <a:chOff x="881" y="2946"/>
            <a:chExt cx="4676" cy="446"/>
          </a:xfrm>
        </p:grpSpPr>
        <p:sp>
          <p:nvSpPr>
            <p:cNvPr id="25" name="文本框 24"/>
            <p:cNvSpPr txBox="1"/>
            <p:nvPr>
              <p:custDataLst>
                <p:tags r:id="rId13"/>
              </p:custDataLst>
            </p:nvPr>
          </p:nvSpPr>
          <p:spPr>
            <a:xfrm>
              <a:off x="881" y="2946"/>
              <a:ext cx="4676" cy="4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新</a:t>
              </a:r>
              <a:r>
                <a:rPr lang="en-US" altLang="zh-CN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/</a:t>
              </a: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改建公园的创新设计与综合效益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圆角矩形 12"/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1049" y="311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737633" y="2031553"/>
            <a:ext cx="24499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重点体现创新设计特色、对城市环境的改善作用、服务人群与访客统计数据、社区参与度、可持续发展措施的落地情况。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65798" y="5558045"/>
            <a:ext cx="2513012" cy="860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重点体现在公园运行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过程中对社区特定需求的满足能力、包容性设计与基础服务设施、日常维护与安全管理、社区参与（志愿者 </a:t>
            </a:r>
            <a:r>
              <a:rPr lang="en-US" altLang="zh-CN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 </a:t>
            </a:r>
            <a:r>
              <a:rPr lang="zh-CN" altLang="en-US" sz="1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活动）的实际情况、居民反馈与使用数据。</a:t>
            </a:r>
            <a:endParaRPr lang="zh-CN" altLang="en-US" sz="1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本框 33"/>
          <p:cNvSpPr txBox="1"/>
          <p:nvPr>
            <p:custDataLst>
              <p:tags r:id="rId1"/>
            </p:custDataLst>
          </p:nvPr>
        </p:nvSpPr>
        <p:spPr>
          <a:xfrm>
            <a:off x="590550" y="1139572"/>
            <a:ext cx="2594610" cy="192114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>
                <a:solidFill>
                  <a:schemeClr val="tx1"/>
                </a:solidFill>
              </a:rPr>
              <a:t>2. </a:t>
            </a:r>
            <a:r>
              <a:rPr sz="1200" dirty="0" err="1">
                <a:solidFill>
                  <a:schemeClr val="tx1"/>
                </a:solidFill>
              </a:rPr>
              <a:t>公园建设历程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94360" y="1729740"/>
            <a:ext cx="5704840" cy="261683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公园建设历程简介文字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需针对公园建设历程内容进行简要介绍。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90550" y="4600575"/>
            <a:ext cx="5708650" cy="225869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476625" y="7088505"/>
            <a:ext cx="2822575" cy="204152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590550" y="7102475"/>
            <a:ext cx="2750820" cy="2060575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公园代表性照片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584200" y="1156970"/>
            <a:ext cx="2594610" cy="16622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200" b="1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dirty="0"/>
              <a:t>3. </a:t>
            </a:r>
            <a:r>
              <a:rPr lang="zh-CN" altLang="en-US" dirty="0"/>
              <a:t>公园评价分数</a:t>
            </a:r>
            <a:endParaRPr lang="zh-CN" altLang="en-US" dirty="0"/>
          </a:p>
        </p:txBody>
      </p:sp>
      <p:grpSp>
        <p:nvGrpSpPr>
          <p:cNvPr id="29" name="组合 28"/>
          <p:cNvGrpSpPr/>
          <p:nvPr/>
        </p:nvGrpSpPr>
        <p:grpSpPr>
          <a:xfrm>
            <a:off x="482176" y="1647158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基础评价分值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3726940" y="6185624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总分：</a:t>
            </a:r>
            <a:r>
              <a:rPr lang="en-US" altLang="zh-CN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584199" y="2073275"/>
          <a:ext cx="2773364" cy="7056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542"/>
                <a:gridCol w="598542"/>
                <a:gridCol w="788140"/>
                <a:gridCol w="788140"/>
              </a:tblGrid>
              <a:tr h="236118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</a:tr>
              <a:tr h="166073"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景观环境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规划设计（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设计理念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功能布局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文化传承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自然生态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植物配置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环境质量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水体环境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噪声管理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控烟管理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公众服务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(20)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方便可达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交通组织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无障碍设施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基本服务（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导览设施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公共厕所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休憩设施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管理服务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便民服务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游憩设施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儿童游戏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健身休闲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养护维护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(20)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绿地养护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植物养护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古树名木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病虫害防治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节约型园林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园容卫生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环境整洁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卫生保洁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设施维护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基础设施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服务设施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游憩设施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安全韧性</a:t>
                      </a:r>
                      <a:endParaRPr lang="en-US" altLang="zh-CN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安全管理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安全措施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安全隐患排查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物种安全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应急管理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应急预案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应急避难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低碳运行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绿色减排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海绵功能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运行管理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EB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机构制度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机构制度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岗位培训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岗位培训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宣传推广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宣传推广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文创产品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057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公众参与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F1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公众参与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07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BF97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2BF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表格 58"/>
          <p:cNvGraphicFramePr>
            <a:graphicFrameLocks noGrp="1"/>
          </p:cNvGraphicFramePr>
          <p:nvPr/>
        </p:nvGraphicFramePr>
        <p:xfrm>
          <a:off x="3500438" y="2080636"/>
          <a:ext cx="2783318" cy="2216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6727"/>
                <a:gridCol w="956727"/>
                <a:gridCol w="869864"/>
              </a:tblGrid>
              <a:tr h="283832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7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7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7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7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700" b="1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700" b="1" kern="12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</a:tr>
              <a:tr h="232524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社区特色</a:t>
                      </a:r>
                      <a:endParaRPr lang="en-US" altLang="zh-CN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社区特色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全龄友好</a:t>
                      </a:r>
                      <a:endParaRPr lang="zh-CN" altLang="en-US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儿童友好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老年活动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多功能场地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社区互动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row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共建共享</a:t>
                      </a:r>
                      <a:endParaRPr lang="zh-CN" altLang="en-US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7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社区共建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zh-CN" altLang="en-US" sz="7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社区共享</a:t>
                      </a:r>
                      <a:endParaRPr lang="zh-CN" altLang="en-US" sz="7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E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52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7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en-US" sz="7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altLang="zh-CN" sz="700" b="1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A7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1" name="组合 60"/>
          <p:cNvGrpSpPr/>
          <p:nvPr/>
        </p:nvGrpSpPr>
        <p:grpSpPr>
          <a:xfrm>
            <a:off x="3398994" y="1644781"/>
            <a:ext cx="1617980" cy="267335"/>
            <a:chOff x="881" y="2527"/>
            <a:chExt cx="2548" cy="421"/>
          </a:xfrm>
        </p:grpSpPr>
        <p:sp>
          <p:nvSpPr>
            <p:cNvPr id="62" name="文本框 61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 lIns="90000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特色评价分值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63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3408271" y="5237615"/>
            <a:ext cx="1617980" cy="267335"/>
            <a:chOff x="881" y="2527"/>
            <a:chExt cx="2548" cy="421"/>
          </a:xfrm>
        </p:grpSpPr>
        <p:sp>
          <p:nvSpPr>
            <p:cNvPr id="65" name="文本框 64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总体分值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66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97" name="矩形 96"/>
          <p:cNvSpPr/>
          <p:nvPr/>
        </p:nvSpPr>
        <p:spPr>
          <a:xfrm>
            <a:off x="3748314" y="5814628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公园</a:t>
            </a:r>
            <a:endParaRPr lang="zh-CN" altLang="en-US" sz="12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4" name="图表 13"/>
          <p:cNvGraphicFramePr/>
          <p:nvPr/>
        </p:nvGraphicFramePr>
        <p:xfrm>
          <a:off x="3514951" y="6923450"/>
          <a:ext cx="2771186" cy="2601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图表 14"/>
          <p:cNvGraphicFramePr/>
          <p:nvPr/>
        </p:nvGraphicFramePr>
        <p:xfrm>
          <a:off x="745788" y="5308983"/>
          <a:ext cx="5610855" cy="245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4" name="图表 13"/>
          <p:cNvGraphicFramePr/>
          <p:nvPr/>
        </p:nvGraphicFramePr>
        <p:xfrm>
          <a:off x="852145" y="2354949"/>
          <a:ext cx="2474797" cy="2356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文本框 26"/>
          <p:cNvSpPr txBox="1"/>
          <p:nvPr/>
        </p:nvSpPr>
        <p:spPr>
          <a:xfrm>
            <a:off x="584200" y="1157114"/>
            <a:ext cx="2594610" cy="147821"/>
          </a:xfrm>
          <a:prstGeom prst="round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lv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CN" sz="1200" dirty="0">
                <a:solidFill>
                  <a:schemeClr val="tx1"/>
                </a:solidFill>
              </a:rPr>
              <a:t>4.  </a:t>
            </a:r>
            <a:r>
              <a:rPr lang="zh-CN" altLang="en-US" sz="1200" dirty="0">
                <a:solidFill>
                  <a:schemeClr val="tx1"/>
                </a:solidFill>
              </a:rPr>
              <a:t>基础评价情况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474380" y="1646246"/>
            <a:ext cx="1617980" cy="267335"/>
            <a:chOff x="881" y="2527"/>
            <a:chExt cx="2548" cy="421"/>
          </a:xfrm>
        </p:grpSpPr>
        <p:sp>
          <p:nvSpPr>
            <p:cNvPr id="30" name="文本框 29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基础评价</a:t>
              </a:r>
              <a:endParaRPr lang="en-US" altLang="zh-CN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1" name="圆角矩形 18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accent1"/>
                </a:solidFill>
                <a:sym typeface="+mn-ea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84540" y="4885587"/>
            <a:ext cx="1617980" cy="267335"/>
            <a:chOff x="881" y="2527"/>
            <a:chExt cx="2548" cy="421"/>
          </a:xfrm>
        </p:grpSpPr>
        <p:sp>
          <p:nvSpPr>
            <p:cNvPr id="33" name="文本框 32"/>
            <p:cNvSpPr txBox="1"/>
            <p:nvPr/>
          </p:nvSpPr>
          <p:spPr>
            <a:xfrm>
              <a:off x="881" y="2527"/>
              <a:ext cx="2548" cy="4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基础评价子项情况</a:t>
              </a:r>
              <a:endParaRPr lang="zh-CN" altLang="en-US" sz="1000" b="1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4" name="圆角矩形 27"/>
            <p:cNvSpPr>
              <a:spLocks noChangeAspect="1"/>
            </p:cNvSpPr>
            <p:nvPr/>
          </p:nvSpPr>
          <p:spPr>
            <a:xfrm>
              <a:off x="1049" y="2641"/>
              <a:ext cx="227" cy="2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2199781" y="2014772"/>
            <a:ext cx="2485390" cy="284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基础评价情况总分：</a:t>
            </a:r>
            <a:r>
              <a:rPr lang="en-US" altLang="zh-CN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2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endParaRPr lang="zh-CN" altLang="en-US" sz="1200" b="1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圆角矩形 6"/>
          <p:cNvSpPr/>
          <p:nvPr/>
        </p:nvSpPr>
        <p:spPr>
          <a:xfrm>
            <a:off x="3998117" y="2605313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景观环境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8" name="圆角矩形 13"/>
          <p:cNvSpPr/>
          <p:nvPr/>
        </p:nvSpPr>
        <p:spPr>
          <a:xfrm>
            <a:off x="3997482" y="294884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公众服务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0" name="圆角矩形 21"/>
          <p:cNvSpPr/>
          <p:nvPr/>
        </p:nvSpPr>
        <p:spPr>
          <a:xfrm>
            <a:off x="3998117" y="329174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养护维护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2" name="圆角矩形 29"/>
          <p:cNvSpPr/>
          <p:nvPr/>
        </p:nvSpPr>
        <p:spPr>
          <a:xfrm>
            <a:off x="3997482" y="3651158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安全韧性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4" name="圆角矩形 34"/>
          <p:cNvSpPr/>
          <p:nvPr/>
        </p:nvSpPr>
        <p:spPr>
          <a:xfrm>
            <a:off x="578485" y="2437774"/>
            <a:ext cx="5700273" cy="1923050"/>
          </a:xfrm>
          <a:prstGeom prst="roundRect">
            <a:avLst>
              <a:gd name="adj" fmla="val 9304"/>
            </a:avLst>
          </a:prstGeom>
          <a:noFill/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圆角矩形 33"/>
          <p:cNvSpPr/>
          <p:nvPr/>
        </p:nvSpPr>
        <p:spPr>
          <a:xfrm>
            <a:off x="3998117" y="3999773"/>
            <a:ext cx="757555" cy="191770"/>
          </a:xfrm>
          <a:prstGeom prst="roundRect">
            <a:avLst/>
          </a:prstGeom>
          <a:solidFill>
            <a:srgbClr val="A5E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运行管理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875959" y="7756825"/>
          <a:ext cx="5350514" cy="1365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  <a:gridCol w="140803"/>
              </a:tblGrid>
              <a:tr h="69555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设计理念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功能布局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文化传承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自然生态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植物配置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水体环境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噪声管理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控烟管理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交通组织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无障碍设施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导览设施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公共厕所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休憩设施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管理服务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便民服务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儿童游戏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健身休闲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植物养护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古树名木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病虫害防治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节约型园林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环境整洁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卫生保洁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基础设施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服务设施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游憩设施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安全措施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安全隐患排查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物种安全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应急预案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应急避难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绿色减排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海绵功能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机构制度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岗位培训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宣传推广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>
                          <a:effectLst/>
                          <a:latin typeface="+mj-ea"/>
                          <a:ea typeface="+mj-ea"/>
                        </a:rPr>
                        <a:t>文创产品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公众参与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929"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规划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E0E5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环境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质量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EC7D0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方便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可达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3E3"/>
                    </a:solidFill>
                  </a:tcPr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基本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服务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7E7C9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游憩设施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EB3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绿地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养护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2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园容卫生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0C6"/>
                    </a:solidFill>
                  </a:tcPr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设施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维护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7A8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安全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管理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DDCB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应急管理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CB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低碳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运行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A77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机构制度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岗位</a:t>
                      </a:r>
                      <a:endParaRPr lang="en-US" altLang="zh-CN" sz="800" b="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培训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C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宣传推广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C9CE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0" u="none" strike="noStrike" dirty="0">
                          <a:effectLst/>
                          <a:latin typeface="+mj-ea"/>
                          <a:ea typeface="+mj-ea"/>
                        </a:rPr>
                        <a:t>公众参与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4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A3AB"/>
                    </a:solidFill>
                  </a:tcPr>
                </a:tc>
              </a:tr>
              <a:tr h="117068"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景观环境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B9C5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公众服务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CE8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养护维护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C000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安全韧性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7611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运行管理</a:t>
                      </a:r>
                      <a:endParaRPr lang="zh-CN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444" marR="1444" marT="10800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5A68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579845" y="5260377"/>
            <a:ext cx="5726001" cy="2414016"/>
            <a:chOff x="579845" y="5260377"/>
            <a:chExt cx="5726001" cy="2414016"/>
          </a:xfrm>
        </p:grpSpPr>
        <p:grpSp>
          <p:nvGrpSpPr>
            <p:cNvPr id="22" name="组合 21"/>
            <p:cNvGrpSpPr/>
            <p:nvPr/>
          </p:nvGrpSpPr>
          <p:grpSpPr>
            <a:xfrm>
              <a:off x="825162" y="5260377"/>
              <a:ext cx="5480684" cy="1112100"/>
              <a:chOff x="1330" y="8860"/>
              <a:chExt cx="8568" cy="1516"/>
            </a:xfrm>
          </p:grpSpPr>
          <p:cxnSp>
            <p:nvCxnSpPr>
              <p:cNvPr id="23" name="直接连接符 22"/>
              <p:cNvCxnSpPr/>
              <p:nvPr/>
            </p:nvCxnSpPr>
            <p:spPr>
              <a:xfrm>
                <a:off x="1330" y="9597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>
                <a:off x="1330" y="10364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1330" y="8860"/>
                <a:ext cx="8568" cy="12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文本框 44"/>
            <p:cNvSpPr txBox="1"/>
            <p:nvPr/>
          </p:nvSpPr>
          <p:spPr>
            <a:xfrm>
              <a:off x="579845" y="5422965"/>
              <a:ext cx="145360" cy="17479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好</a:t>
              </a:r>
              <a:endParaRPr lang="zh-CN" altLang="en-US" sz="1000" b="1" kern="1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579845" y="5867799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较好</a:t>
              </a:r>
              <a:endParaRPr lang="zh-CN" altLang="en-US" sz="1000" b="1" kern="100" dirty="0">
                <a:solidFill>
                  <a:schemeClr val="accent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579845" y="6857700"/>
              <a:ext cx="145360" cy="36715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indent="0" algn="just" fontAlgn="auto">
                <a:lnSpc>
                  <a:spcPct val="12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</a:pPr>
              <a:r>
                <a:rPr lang="zh-CN" altLang="en-US" sz="1000" b="1" kern="1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一般</a:t>
              </a:r>
              <a:endParaRPr lang="zh-CN" altLang="en-US" sz="1000" b="1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" name="直接连接符 23"/>
            <p:cNvCxnSpPr/>
            <p:nvPr/>
          </p:nvCxnSpPr>
          <p:spPr>
            <a:xfrm>
              <a:off x="825162" y="7665590"/>
              <a:ext cx="5480684" cy="8803"/>
            </a:xfrm>
            <a:prstGeom prst="line">
              <a:avLst/>
            </a:prstGeom>
            <a:ln w="63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/>
        </p:nvSpPr>
        <p:spPr>
          <a:xfrm>
            <a:off x="3543300" y="258762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65525" y="295275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65525" y="325882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65525" y="3619500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56000" y="3977005"/>
            <a:ext cx="3429000" cy="245110"/>
          </a:xfrm>
          <a:prstGeom prst="rect">
            <a:avLst/>
          </a:prstGeom>
          <a:noFill/>
        </p:spPr>
        <p:txBody>
          <a:bodyPr wrap="square" anchor="t">
            <a:spAutoFit/>
          </a:bodyPr>
          <a:p>
            <a:pPr algn="ctr"/>
            <a:r>
              <a:rPr lang="en-US" altLang="zh-CN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**</a:t>
            </a:r>
            <a:r>
              <a:rPr lang="zh-CN" altLang="en-US" sz="1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分</a:t>
            </a:r>
            <a:endParaRPr lang="zh-CN" altLang="en-US" sz="1000" b="1" kern="1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4200" y="5853113"/>
            <a:ext cx="2769870" cy="327660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景观环境简介文字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需针对景观环境评价中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4199" y="1141193"/>
            <a:ext cx="1257724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景观环境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400050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景观环境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(15)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规划设计（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 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设计理念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功能布局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文化传承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自然生态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植物配置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环境质量（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水体环境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噪声管理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控烟管理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489960" y="5853112"/>
            <a:ext cx="2782570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31870" y="7454425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0072" y="5853113"/>
            <a:ext cx="2777490" cy="327660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公众服务简介文字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需针对公众服务评价中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5582" y="1137801"/>
            <a:ext cx="2775743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公众服务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360045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公众服务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(20)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方便可达（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交通组织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无障碍设施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基本服务（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导览设施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公共厕所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休憩设施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管理服务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便民服务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游憩设施（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儿童游戏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健身休闲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36950" y="5853112"/>
            <a:ext cx="2735580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31870" y="7454425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71500" y="5853113"/>
            <a:ext cx="2786064" cy="3282034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养护维护简介文字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需针对养护维护评价中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75426" y="1148446"/>
            <a:ext cx="2772251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养护维护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5311" y="1712912"/>
          <a:ext cx="5701189" cy="360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569"/>
                <a:gridCol w="600845"/>
                <a:gridCol w="659573"/>
                <a:gridCol w="485610"/>
                <a:gridCol w="3323592"/>
              </a:tblGrid>
              <a:tr h="360045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养护维护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(20)</a:t>
                      </a:r>
                      <a:endParaRPr lang="en-US" altLang="zh-CN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绿地养护（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植物养护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古树名木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病虫害防治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节约型园林</a:t>
                      </a: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园容卫生（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环境整洁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卫生保洁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设施维护（</a:t>
                      </a:r>
                      <a:r>
                        <a:rPr lang="en-US" altLang="zh-CN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基础设施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服务设施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5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游憩设施</a:t>
                      </a: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00438" y="5853112"/>
            <a:ext cx="2772092" cy="141122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500438" y="7472548"/>
            <a:ext cx="2767012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581737" y="1142902"/>
            <a:ext cx="2847340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安全韧性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8" y="1712912"/>
          <a:ext cx="5702302" cy="326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2"/>
                <a:gridCol w="485705"/>
                <a:gridCol w="3324241"/>
              </a:tblGrid>
              <a:tr h="408164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自评说明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安全韧性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(15)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安全管理（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安全措施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安全隐患排查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物种安全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应急管理（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应急预案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应急避难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低碳运行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绿色减排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164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海绵功能</a:t>
                      </a: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81737" y="5313364"/>
            <a:ext cx="2782570" cy="381635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安全韧性简介文字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需针对安全韧性评价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489960" y="5313363"/>
            <a:ext cx="2782570" cy="1950971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84880" y="7398387"/>
            <a:ext cx="278257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84199" y="4029607"/>
            <a:ext cx="2782570" cy="5018984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54000"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运行管理简介文字</a:t>
            </a:r>
            <a:endParaRPr lang="en-US" altLang="zh-CN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需针对运行管理评价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至少一个评价子项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的特色亮点内容进行简要介绍。</a:t>
            </a:r>
            <a:endParaRPr lang="en-US" altLang="zh-CN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54000" algn="just">
              <a:lnSpc>
                <a:spcPct val="125000"/>
              </a:lnSpc>
              <a:spcAft>
                <a:spcPts val="600"/>
              </a:spcAft>
            </a:pP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微软雅黑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号字体、</a:t>
            </a:r>
            <a:r>
              <a:rPr lang="en-US" altLang="zh-CN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1.25</a:t>
            </a:r>
            <a:r>
              <a:rPr lang="zh-CN" altLang="en-US" sz="1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倍行距</a:t>
            </a:r>
            <a:endParaRPr lang="zh-CN" altLang="en-US" sz="1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84200" y="1139603"/>
            <a:ext cx="2707141" cy="174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u"/>
              <a:defRPr sz="1000" b="1" kern="1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运行管理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84199" y="1712912"/>
          <a:ext cx="5702301" cy="20925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692"/>
                <a:gridCol w="600962"/>
                <a:gridCol w="659701"/>
                <a:gridCol w="485705"/>
                <a:gridCol w="3324241"/>
              </a:tblGrid>
              <a:tr h="348753"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评价项目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评价中项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评价子项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分值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51435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800" b="1" kern="1200" dirty="0">
                          <a:solidFill>
                            <a:schemeClr val="accent2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特色说明</a:t>
                      </a:r>
                      <a:endParaRPr lang="zh-CN" altLang="en-US" sz="800" b="1" kern="1200" dirty="0">
                        <a:solidFill>
                          <a:schemeClr val="accent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运行管理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(10)</a:t>
                      </a:r>
                      <a:endParaRPr lang="en-US" altLang="zh-CN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机构制度（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机构制度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岗位培训（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岗位培训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宣传推广（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宣传推广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文创产品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753">
                <a:tc vMerge="1">
                  <a:tcPr marL="68580" marR="68580" anchor="ctr">
                    <a:lnL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FCC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公众参与（</a:t>
                      </a:r>
                      <a:r>
                        <a:rPr lang="en-US" altLang="zh-CN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8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公众参与</a:t>
                      </a: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buNone/>
                      </a:pPr>
                      <a:endParaRPr lang="zh-CN" altLang="en-US" sz="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36950" y="5884224"/>
            <a:ext cx="2735580" cy="1380110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484880" y="7402111"/>
            <a:ext cx="278257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36950" y="4025518"/>
            <a:ext cx="2735580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示范代表性照片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00438" y="4069968"/>
            <a:ext cx="2765742" cy="1594166"/>
          </a:xfrm>
          <a:prstGeom prst="rect">
            <a:avLst/>
          </a:prstGeom>
          <a:solidFill>
            <a:srgbClr val="F2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zh-CN" altLang="en-US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代表性照片</a:t>
            </a:r>
            <a:endParaRPr lang="zh-CN" altLang="en-US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1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2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3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1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.xml><?xml version="1.0" encoding="utf-8"?>
<p:tagLst xmlns:p="http://schemas.openxmlformats.org/presentationml/2006/main">
  <p:tag name="TABLE_ENDDRAG_ORIGIN_RECT" val="448*305"/>
  <p:tag name="TABLE_ENDDRAG_RECT" val="45*421*448*305"/>
  <p:tag name="KSO_WM_UNIT_TABLE_BEAUTIFY" val="smartTable{2e88c619-1391-4d01-bc78-6bc58844d1a2}"/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1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2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3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2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1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2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3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4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36.xml><?xml version="1.0" encoding="utf-8"?>
<p:tagLst xmlns:p="http://schemas.openxmlformats.org/presentationml/2006/main">
  <p:tag name="KSO_WPP_MARK_KEY" val="4ce474d3-4f89-46d0-91bb-2986bdab8af2"/>
  <p:tag name="COMMONDATA" val="eyJoZGlkIjoiOTczNDA0YTdhNTQ0NDUyYTQzNjVkNWIxYjhlYzc1NjQifQ=="/>
</p:tagLst>
</file>

<file path=ppt/tags/tag4.xml><?xml version="1.0" encoding="utf-8"?>
<p:tagLst xmlns:p="http://schemas.openxmlformats.org/presentationml/2006/main">
  <p:tag name="TABLE_ENDDRAG_ORIGIN_RECT" val="396*39"/>
  <p:tag name="TABLE_ENDDRAG_RECT" val="76*595*396*39"/>
</p:tagLst>
</file>

<file path=ppt/tags/tag5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6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7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8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ags/tag9.xml><?xml version="1.0" encoding="utf-8"?>
<p:tagLst xmlns:p="http://schemas.openxmlformats.org/presentationml/2006/main">
  <p:tag name="KSO_WM_DIAGRAM_VIRTUALLY_FRAME" val="{&quot;height&quot;:594.1523622047245,&quot;left&quot;:43.05,&quot;top&quot;:126.35,&quot;width&quot;:454.15}"/>
</p:tagLst>
</file>

<file path=ppt/theme/theme1.xml><?xml version="1.0" encoding="utf-8"?>
<a:theme xmlns:a="http://schemas.openxmlformats.org/drawingml/2006/main" name="HDOfficeLightV0">
  <a:themeElements>
    <a:clrScheme name="自定义 3">
      <a:dk1>
        <a:srgbClr val="000000"/>
      </a:dk1>
      <a:lt1>
        <a:srgbClr val="FFFFFF"/>
      </a:lt1>
      <a:dk2>
        <a:srgbClr val="134534"/>
      </a:dk2>
      <a:lt2>
        <a:srgbClr val="E4DCCB"/>
      </a:lt2>
      <a:accent1>
        <a:srgbClr val="1E623D"/>
      </a:accent1>
      <a:accent2>
        <a:srgbClr val="2E8B57"/>
      </a:accent2>
      <a:accent3>
        <a:srgbClr val="C5BF9F"/>
      </a:accent3>
      <a:accent4>
        <a:srgbClr val="A08B6F"/>
      </a:accent4>
      <a:accent5>
        <a:srgbClr val="716F70"/>
      </a:accent5>
      <a:accent6>
        <a:srgbClr val="94B591"/>
      </a:accent6>
      <a:hlink>
        <a:srgbClr val="FF9300"/>
      </a:hlink>
      <a:folHlink>
        <a:srgbClr val="00919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2EEE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>
        <a:spAutoFit/>
      </a:bodyPr>
      <a:lstStyle>
        <a:defPPr indent="254000" algn="just" fontAlgn="auto">
          <a:lnSpc>
            <a:spcPct val="125000"/>
          </a:lnSpc>
          <a:spcBef>
            <a:spcPts val="0"/>
          </a:spcBef>
          <a:spcAft>
            <a:spcPts val="600"/>
          </a:spcAft>
          <a:buClrTx/>
          <a:buSzTx/>
          <a:buFontTx/>
          <a:defRPr lang="en-US" altLang="zh-CN" sz="1000" kern="100">
            <a:latin typeface="微软雅黑" panose="020B0503020204020204" pitchFamily="34" charset="-122"/>
            <a:ea typeface="微软雅黑" panose="020B0503020204020204" pitchFamily="34" charset="-122"/>
            <a:cs typeface="Times New Roman" panose="02020603050405020304" pitchFamily="18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3">
    <a:dk1>
      <a:srgbClr val="000000"/>
    </a:dk1>
    <a:lt1>
      <a:srgbClr val="FFFFFF"/>
    </a:lt1>
    <a:dk2>
      <a:srgbClr val="134534"/>
    </a:dk2>
    <a:lt2>
      <a:srgbClr val="E4DCCB"/>
    </a:lt2>
    <a:accent1>
      <a:srgbClr val="1E623D"/>
    </a:accent1>
    <a:accent2>
      <a:srgbClr val="2E8B57"/>
    </a:accent2>
    <a:accent3>
      <a:srgbClr val="C5BF9F"/>
    </a:accent3>
    <a:accent4>
      <a:srgbClr val="A08B6F"/>
    </a:accent4>
    <a:accent5>
      <a:srgbClr val="716F70"/>
    </a:accent5>
    <a:accent6>
      <a:srgbClr val="94B591"/>
    </a:accent6>
    <a:hlink>
      <a:srgbClr val="FF9300"/>
    </a:hlink>
    <a:folHlink>
      <a:srgbClr val="009192"/>
    </a:folHlink>
  </a:clrScheme>
  <a:fontScheme name="Arial Black-Arial">
    <a:majorFont>
      <a:latin typeface="Arial Black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67000"/>
              <a:satMod val="105000"/>
              <a:lumMod val="110000"/>
            </a:schemeClr>
          </a:gs>
          <a:gs pos="50000">
            <a:schemeClr val="phClr">
              <a:tint val="73000"/>
              <a:satMod val="103000"/>
              <a:lumMod val="105000"/>
            </a:schemeClr>
          </a:gs>
          <a:gs pos="100000">
            <a:schemeClr val="phClr">
              <a:tint val="81000"/>
              <a:satMod val="109000"/>
              <a:lumMod val="105000"/>
            </a:schemeClr>
          </a:gs>
        </a:gsLst>
        <a:lin ang="5400000" scaled="0"/>
      </a:gradFill>
      <a:gradFill rotWithShape="1">
        <a:gsLst>
          <a:gs pos="0">
            <a:schemeClr val="phClr">
              <a:tint val="94000"/>
              <a:satMod val="103000"/>
              <a:lumMod val="102000"/>
            </a:schemeClr>
          </a:gs>
          <a:gs pos="50000">
            <a:schemeClr val="phClr">
              <a:shade val="100000"/>
              <a:satMod val="110000"/>
              <a:lumMod val="100000"/>
            </a:schemeClr>
          </a:gs>
          <a:gs pos="100000">
            <a:schemeClr val="phClr">
              <a:shade val="78000"/>
              <a:satMod val="120000"/>
              <a:lumMod val="99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hade val="98000"/>
              <a:satMod val="150000"/>
              <a:lumMod val="102000"/>
            </a:schemeClr>
          </a:gs>
          <a:gs pos="50000">
            <a:schemeClr val="phClr">
              <a:tint val="98000"/>
              <a:shade val="90000"/>
              <a:satMod val="13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自定义 3">
    <a:dk1>
      <a:srgbClr val="000000"/>
    </a:dk1>
    <a:lt1>
      <a:srgbClr val="FFFFFF"/>
    </a:lt1>
    <a:dk2>
      <a:srgbClr val="134534"/>
    </a:dk2>
    <a:lt2>
      <a:srgbClr val="E4DCCB"/>
    </a:lt2>
    <a:accent1>
      <a:srgbClr val="1E623D"/>
    </a:accent1>
    <a:accent2>
      <a:srgbClr val="2E8B57"/>
    </a:accent2>
    <a:accent3>
      <a:srgbClr val="C5BF9F"/>
    </a:accent3>
    <a:accent4>
      <a:srgbClr val="A08B6F"/>
    </a:accent4>
    <a:accent5>
      <a:srgbClr val="716F70"/>
    </a:accent5>
    <a:accent6>
      <a:srgbClr val="94B591"/>
    </a:accent6>
    <a:hlink>
      <a:srgbClr val="FF9300"/>
    </a:hlink>
    <a:folHlink>
      <a:srgbClr val="009192"/>
    </a:folHlink>
  </a:clrScheme>
  <a:fontScheme name="Arial Black-Arial">
    <a:majorFont>
      <a:latin typeface="Arial Black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67000"/>
              <a:satMod val="105000"/>
              <a:lumMod val="110000"/>
            </a:schemeClr>
          </a:gs>
          <a:gs pos="50000">
            <a:schemeClr val="phClr">
              <a:tint val="73000"/>
              <a:satMod val="103000"/>
              <a:lumMod val="105000"/>
            </a:schemeClr>
          </a:gs>
          <a:gs pos="100000">
            <a:schemeClr val="phClr">
              <a:tint val="81000"/>
              <a:satMod val="109000"/>
              <a:lumMod val="105000"/>
            </a:schemeClr>
          </a:gs>
        </a:gsLst>
        <a:lin ang="5400000" scaled="0"/>
      </a:gradFill>
      <a:gradFill rotWithShape="1">
        <a:gsLst>
          <a:gs pos="0">
            <a:schemeClr val="phClr">
              <a:tint val="94000"/>
              <a:satMod val="103000"/>
              <a:lumMod val="102000"/>
            </a:schemeClr>
          </a:gs>
          <a:gs pos="50000">
            <a:schemeClr val="phClr">
              <a:shade val="100000"/>
              <a:satMod val="110000"/>
              <a:lumMod val="100000"/>
            </a:schemeClr>
          </a:gs>
          <a:gs pos="100000">
            <a:schemeClr val="phClr">
              <a:shade val="78000"/>
              <a:satMod val="120000"/>
              <a:lumMod val="99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hade val="98000"/>
              <a:satMod val="150000"/>
              <a:lumMod val="102000"/>
            </a:schemeClr>
          </a:gs>
          <a:gs pos="50000">
            <a:schemeClr val="phClr">
              <a:tint val="98000"/>
              <a:shade val="90000"/>
              <a:satMod val="13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TM02892315[[fn=丝状]]</Template>
  <TotalTime>0</TotalTime>
  <Words>3713</Words>
  <Application>WPS 演示</Application>
  <PresentationFormat>A4 纸张(210x297 毫米)</PresentationFormat>
  <Paragraphs>1282</Paragraphs>
  <Slides>15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Times New Roman</vt:lpstr>
      <vt:lpstr>Wingdings 2</vt:lpstr>
      <vt:lpstr>Arial Unicode MS</vt:lpstr>
      <vt:lpstr>Arial Black</vt:lpstr>
      <vt:lpstr>黑体</vt:lpstr>
      <vt:lpstr>等线</vt:lpstr>
      <vt:lpstr>HDOfficeLightV0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 yanbo</dc:creator>
  <cp:lastModifiedBy>TT</cp:lastModifiedBy>
  <cp:revision>834</cp:revision>
  <dcterms:created xsi:type="dcterms:W3CDTF">2021-08-25T10:21:00Z</dcterms:created>
  <dcterms:modified xsi:type="dcterms:W3CDTF">2026-03-04T07:16:34Z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84D52083448A4F7DBD877705FE333BC8_13</vt:lpwstr>
  </property>
  <property fmtid="{D5CDD505-2E9C-101B-9397-08002B2CF9AE}" pid="3" name="KSOProductBuildVer">
    <vt:lpwstr>2052-12.1.0.24034</vt:lpwstr>
  </property>
</Properties>
</file>